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5.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27"/>
  </p:notesMasterIdLst>
  <p:sldIdLst>
    <p:sldId id="513" r:id="rId2"/>
    <p:sldId id="1207" r:id="rId3"/>
    <p:sldId id="1206" r:id="rId4"/>
    <p:sldId id="1208" r:id="rId5"/>
    <p:sldId id="1266" r:id="rId6"/>
    <p:sldId id="1265" r:id="rId7"/>
    <p:sldId id="1268" r:id="rId8"/>
    <p:sldId id="1267" r:id="rId9"/>
    <p:sldId id="1257" r:id="rId10"/>
    <p:sldId id="1269" r:id="rId11"/>
    <p:sldId id="1258" r:id="rId12"/>
    <p:sldId id="1259" r:id="rId13"/>
    <p:sldId id="1270" r:id="rId14"/>
    <p:sldId id="1260" r:id="rId15"/>
    <p:sldId id="1271" r:id="rId16"/>
    <p:sldId id="1262" r:id="rId17"/>
    <p:sldId id="1242" r:id="rId18"/>
    <p:sldId id="1263" r:id="rId19"/>
    <p:sldId id="1272" r:id="rId20"/>
    <p:sldId id="1264" r:id="rId21"/>
    <p:sldId id="1254" r:id="rId22"/>
    <p:sldId id="1250" r:id="rId23"/>
    <p:sldId id="1251" r:id="rId24"/>
    <p:sldId id="1252" r:id="rId25"/>
    <p:sldId id="1253" r:id="rId26"/>
  </p:sldIdLst>
  <p:sldSz cx="9144000" cy="5143500" type="screen16x9"/>
  <p:notesSz cx="6858000" cy="9144000"/>
  <p:custDataLst>
    <p:tags r:id="rId28"/>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15" clrIdx="3"/>
  <p:cmAuthor id="4" name="jagibbon" initials="jmg" lastIdx="8"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6" autoAdjust="0"/>
    <p:restoredTop sz="86657" autoAdjust="0"/>
  </p:normalViewPr>
  <p:slideViewPr>
    <p:cSldViewPr snapToGrid="0" showGuides="1">
      <p:cViewPr varScale="1">
        <p:scale>
          <a:sx n="122" d="100"/>
          <a:sy n="122" d="100"/>
        </p:scale>
        <p:origin x="126" y="156"/>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125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tiff>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2/7/2020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514537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2103690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1073540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32156984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1260021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13613047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33954883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23358913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42825853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12953616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2772593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11669679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3092312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41060628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3891018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2081026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33640842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2782906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1.xml"/><Relationship Id="rId1" Type="http://schemas.openxmlformats.org/officeDocument/2006/relationships/slideLayout" Target="../slideLayouts/slideLayout5.xml"/><Relationship Id="rId5" Type="http://schemas.openxmlformats.org/officeDocument/2006/relationships/image" Target="../media/image10.tiff"/><Relationship Id="rId4" Type="http://schemas.openxmlformats.org/officeDocument/2006/relationships/image" Target="../media/image9.tiff"/></Relationships>
</file>

<file path=ppt/slides/_rels/slide1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13.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0.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738127" cy="1666626"/>
          </a:xfrm>
        </p:spPr>
        <p:txBody>
          <a:bodyPr/>
          <a:lstStyle/>
          <a:p>
            <a:r>
              <a:rPr lang="en-US" dirty="0">
                <a:solidFill>
                  <a:schemeClr val="accent5">
                    <a:lumMod val="40000"/>
                    <a:lumOff val="60000"/>
                  </a:schemeClr>
                </a:solidFill>
              </a:rPr>
              <a:t>Chapter 4: Multiple Spanning Tree Protocol</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469497" y="3809526"/>
            <a:ext cx="2581274" cy="429965"/>
          </a:xfrm>
        </p:spPr>
        <p:txBody>
          <a:bodyPr/>
          <a:lstStyle/>
          <a:p>
            <a:r>
              <a:rPr lang="en-US" dirty="0">
                <a:solidFill>
                  <a:schemeClr val="accent5">
                    <a:lumMod val="40000"/>
                    <a:lumOff val="60000"/>
                  </a:schemeClr>
                </a:solidFill>
              </a:rPr>
              <a:t>CCNP Enterprise: Core Networking</a:t>
            </a:r>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sz="1600" dirty="0"/>
            </a:br>
            <a:r>
              <a:rPr lang="en-US" sz="2400" dirty="0"/>
              <a:t>MST Configuration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29069" y="731837"/>
            <a:ext cx="3686469" cy="3783715"/>
          </a:xfrm>
        </p:spPr>
        <p:txBody>
          <a:bodyPr/>
          <a:lstStyle/>
          <a:p>
            <a:pPr algn="l" eaLnBrk="0" hangingPunct="0"/>
            <a:r>
              <a:rPr lang="en-US" sz="1600" b="1" dirty="0">
                <a:solidFill>
                  <a:srgbClr val="000000"/>
                </a:solidFill>
              </a:rPr>
              <a:t>Step 4.</a:t>
            </a:r>
            <a:r>
              <a:rPr lang="en-US" sz="1600" dirty="0">
                <a:solidFill>
                  <a:srgbClr val="000000"/>
                </a:solidFill>
              </a:rPr>
              <a:t> </a:t>
            </a:r>
            <a:r>
              <a:rPr lang="en-US" sz="1500" dirty="0">
                <a:solidFill>
                  <a:srgbClr val="000000"/>
                </a:solidFill>
              </a:rPr>
              <a:t>Specify the MST version number. The MST version number must match for all switches in the same MST region. The MST version number is configured with the sub-mode configuration command </a:t>
            </a:r>
            <a:r>
              <a:rPr lang="en-US" sz="1500" b="1" dirty="0">
                <a:solidFill>
                  <a:srgbClr val="000000"/>
                </a:solidFill>
              </a:rPr>
              <a:t>revision </a:t>
            </a:r>
            <a:r>
              <a:rPr lang="en-US" sz="1500" i="1" dirty="0">
                <a:solidFill>
                  <a:srgbClr val="000000"/>
                </a:solidFill>
              </a:rPr>
              <a:t>version</a:t>
            </a:r>
            <a:r>
              <a:rPr lang="en-US" sz="1500" dirty="0">
                <a:solidFill>
                  <a:srgbClr val="000000"/>
                </a:solidFill>
              </a:rPr>
              <a:t>. </a:t>
            </a:r>
          </a:p>
          <a:p>
            <a:pPr algn="l" eaLnBrk="0" hangingPunct="0"/>
            <a:r>
              <a:rPr lang="en-US" sz="1600" b="1" dirty="0">
                <a:solidFill>
                  <a:srgbClr val="000000"/>
                </a:solidFill>
              </a:rPr>
              <a:t>Step 5.</a:t>
            </a:r>
            <a:r>
              <a:rPr lang="en-US" sz="1600" dirty="0">
                <a:solidFill>
                  <a:srgbClr val="000000"/>
                </a:solidFill>
              </a:rPr>
              <a:t> </a:t>
            </a:r>
            <a:r>
              <a:rPr lang="en-US" sz="1500" dirty="0">
                <a:solidFill>
                  <a:srgbClr val="000000"/>
                </a:solidFill>
              </a:rPr>
              <a:t>(Optional) Define the MST region name. MST regions are recognized by switches that share a common name. By default, a region name is an empty string. The MST region name is set with the command </a:t>
            </a:r>
            <a:r>
              <a:rPr lang="en-US" sz="1500" b="1" dirty="0">
                <a:solidFill>
                  <a:srgbClr val="000000"/>
                </a:solidFill>
              </a:rPr>
              <a:t>name </a:t>
            </a:r>
            <a:r>
              <a:rPr lang="en-US" sz="1500" i="1" dirty="0">
                <a:solidFill>
                  <a:srgbClr val="000000"/>
                </a:solidFill>
              </a:rPr>
              <a:t>mst-region-name</a:t>
            </a:r>
            <a:r>
              <a:rPr lang="en-US" sz="1500" dirty="0">
                <a:solidFill>
                  <a:srgbClr val="000000"/>
                </a:solidFill>
              </a:rPr>
              <a:t>. </a:t>
            </a:r>
          </a:p>
        </p:txBody>
      </p:sp>
      <p:pic>
        <p:nvPicPr>
          <p:cNvPr id="2" name="Picture 1">
            <a:extLst>
              <a:ext uri="{FF2B5EF4-FFF2-40B4-BE49-F238E27FC236}">
                <a16:creationId xmlns:a16="http://schemas.microsoft.com/office/drawing/2014/main" id="{F0F44D22-87D5-4F43-AB21-33E3CA763FAE}"/>
              </a:ext>
            </a:extLst>
          </p:cNvPr>
          <p:cNvPicPr>
            <a:picLocks noChangeAspect="1"/>
          </p:cNvPicPr>
          <p:nvPr/>
        </p:nvPicPr>
        <p:blipFill>
          <a:blip r:embed="rId3"/>
          <a:stretch>
            <a:fillRect/>
          </a:stretch>
        </p:blipFill>
        <p:spPr>
          <a:xfrm>
            <a:off x="3871606" y="1371600"/>
            <a:ext cx="5156686" cy="1950720"/>
          </a:xfrm>
          <a:prstGeom prst="rect">
            <a:avLst/>
          </a:prstGeom>
        </p:spPr>
      </p:pic>
    </p:spTree>
    <p:extLst>
      <p:ext uri="{BB962C8B-B14F-4D97-AF65-F5344CB8AC3E}">
        <p14:creationId xmlns:p14="http://schemas.microsoft.com/office/powerpoint/2010/main" val="38339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sz="1600" dirty="0"/>
            </a:br>
            <a:r>
              <a:rPr lang="en-US" sz="2400" dirty="0"/>
              <a:t>MST Verification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32991" y="731836"/>
            <a:ext cx="4177646" cy="3795339"/>
          </a:xfrm>
        </p:spPr>
        <p:txBody>
          <a:bodyPr/>
          <a:lstStyle/>
          <a:p>
            <a:pPr marL="285750" indent="-285750" algn="l" eaLnBrk="0" hangingPunct="0">
              <a:buFont typeface="Arial" panose="020B0604020202020204" pitchFamily="34" charset="0"/>
              <a:buChar char="•"/>
            </a:pPr>
            <a:r>
              <a:rPr lang="en-US" sz="1600" dirty="0">
                <a:solidFill>
                  <a:srgbClr val="000000"/>
                </a:solidFill>
              </a:rPr>
              <a:t>To verify MST use the command </a:t>
            </a:r>
            <a:r>
              <a:rPr lang="en-US" sz="1600" b="1" dirty="0">
                <a:solidFill>
                  <a:srgbClr val="000000"/>
                </a:solidFill>
              </a:rPr>
              <a:t>show spanning-tree mst configuration</a:t>
            </a:r>
            <a:r>
              <a:rPr lang="en-US" sz="1600" dirty="0">
                <a:solidFill>
                  <a:srgbClr val="000000"/>
                </a:solidFill>
              </a:rPr>
              <a:t>.</a:t>
            </a:r>
          </a:p>
          <a:p>
            <a:pPr marL="285750" indent="-285750" algn="l" eaLnBrk="0" hangingPunct="0">
              <a:buFont typeface="Arial" panose="020B0604020202020204" pitchFamily="34" charset="0"/>
              <a:buChar char="•"/>
            </a:pPr>
            <a:r>
              <a:rPr lang="en-US" sz="1600" dirty="0">
                <a:solidFill>
                  <a:srgbClr val="000000"/>
                </a:solidFill>
              </a:rPr>
              <a:t>Relevant spanning tree information can be obtained with the command </a:t>
            </a:r>
            <a:r>
              <a:rPr lang="en-US" sz="1600" b="1" dirty="0">
                <a:solidFill>
                  <a:srgbClr val="000000"/>
                </a:solidFill>
              </a:rPr>
              <a:t>show spanning- tree</a:t>
            </a:r>
            <a:r>
              <a:rPr lang="en-US" sz="1600" dirty="0">
                <a:solidFill>
                  <a:srgbClr val="000000"/>
                </a:solidFill>
              </a:rPr>
              <a:t>. </a:t>
            </a:r>
          </a:p>
          <a:p>
            <a:pPr marL="285750" indent="-285750" algn="l" eaLnBrk="0" hangingPunct="0">
              <a:buFont typeface="Arial" panose="020B0604020202020204" pitchFamily="34" charset="0"/>
              <a:buChar char="•"/>
            </a:pPr>
            <a:r>
              <a:rPr lang="en-US" sz="1600" dirty="0">
                <a:solidFill>
                  <a:srgbClr val="000000"/>
                </a:solidFill>
              </a:rPr>
              <a:t>A consolidated view of the MST topology table is displayed with the command </a:t>
            </a:r>
            <a:r>
              <a:rPr lang="en-US" sz="1600" b="1" dirty="0">
                <a:solidFill>
                  <a:srgbClr val="000000"/>
                </a:solidFill>
              </a:rPr>
              <a:t>show spanning-tree mst </a:t>
            </a:r>
            <a:r>
              <a:rPr lang="en-US" sz="1600" dirty="0">
                <a:solidFill>
                  <a:srgbClr val="000000"/>
                </a:solidFill>
              </a:rPr>
              <a:t>[</a:t>
            </a:r>
            <a:r>
              <a:rPr lang="en-US" sz="1600" i="1" dirty="0">
                <a:solidFill>
                  <a:srgbClr val="000000"/>
                </a:solidFill>
              </a:rPr>
              <a:t>instance-number</a:t>
            </a:r>
            <a:r>
              <a:rPr lang="en-US" sz="1600" dirty="0">
                <a:solidFill>
                  <a:srgbClr val="000000"/>
                </a:solidFill>
              </a:rPr>
              <a:t>]. </a:t>
            </a:r>
          </a:p>
          <a:p>
            <a:pPr marL="285750" indent="-285750" algn="l" eaLnBrk="0" hangingPunct="0">
              <a:buFont typeface="Arial" panose="020B0604020202020204" pitchFamily="34" charset="0"/>
              <a:buChar char="•"/>
            </a:pPr>
            <a:r>
              <a:rPr lang="en-US" sz="1600" dirty="0">
                <a:solidFill>
                  <a:srgbClr val="000000"/>
                </a:solidFill>
              </a:rPr>
              <a:t>Specific MST settings are viewed for a specific interface with the command </a:t>
            </a:r>
            <a:r>
              <a:rPr lang="en-US" sz="1600" b="1" dirty="0">
                <a:solidFill>
                  <a:srgbClr val="000000"/>
                </a:solidFill>
              </a:rPr>
              <a:t>show spanning-tree mst interface </a:t>
            </a:r>
            <a:r>
              <a:rPr lang="en-US" sz="1600" i="1" dirty="0">
                <a:solidFill>
                  <a:srgbClr val="000000"/>
                </a:solidFill>
              </a:rPr>
              <a:t>interface-id.</a:t>
            </a:r>
          </a:p>
          <a:p>
            <a:pPr marL="0" indent="0" algn="l" eaLnBrk="0" hangingPunct="0"/>
            <a:endParaRPr lang="en-US" sz="1600" dirty="0">
              <a:solidFill>
                <a:srgbClr val="000000"/>
              </a:solidFill>
            </a:endParaRPr>
          </a:p>
          <a:p>
            <a:pPr marL="0" indent="0" algn="l" eaLnBrk="0" hangingPunct="0"/>
            <a:endParaRPr lang="en-US" sz="1600" dirty="0">
              <a:solidFill>
                <a:srgbClr val="000000"/>
              </a:solidFill>
            </a:endParaRPr>
          </a:p>
          <a:p>
            <a:pPr marL="0" indent="0" algn="l" eaLnBrk="0" hangingPunct="0"/>
            <a:endParaRPr lang="en-US" sz="1600" dirty="0">
              <a:solidFill>
                <a:srgbClr val="000000"/>
              </a:solidFill>
            </a:endParaRPr>
          </a:p>
          <a:p>
            <a:pPr marL="0" lvl="0" indent="0" algn="l" eaLnBrk="0" hangingPunct="0"/>
            <a:endParaRPr lang="en-US" sz="1600" dirty="0">
              <a:solidFill>
                <a:srgbClr val="000000"/>
              </a:solidFill>
            </a:endParaRPr>
          </a:p>
          <a:p>
            <a:pPr marL="0" lvl="0" indent="0" algn="l" eaLnBrk="0" hangingPunct="0"/>
            <a:endParaRPr lang="en-US" sz="1600" dirty="0">
              <a:solidFill>
                <a:srgbClr val="000000"/>
              </a:solidFill>
            </a:endParaRPr>
          </a:p>
        </p:txBody>
      </p:sp>
      <p:pic>
        <p:nvPicPr>
          <p:cNvPr id="2" name="Picture 1">
            <a:extLst>
              <a:ext uri="{FF2B5EF4-FFF2-40B4-BE49-F238E27FC236}">
                <a16:creationId xmlns:a16="http://schemas.microsoft.com/office/drawing/2014/main" id="{F2D2098B-8A19-0642-B4F8-8A8E93C105C9}"/>
              </a:ext>
            </a:extLst>
          </p:cNvPr>
          <p:cNvPicPr>
            <a:picLocks noChangeAspect="1"/>
          </p:cNvPicPr>
          <p:nvPr/>
        </p:nvPicPr>
        <p:blipFill>
          <a:blip r:embed="rId3"/>
          <a:stretch>
            <a:fillRect/>
          </a:stretch>
        </p:blipFill>
        <p:spPr>
          <a:xfrm>
            <a:off x="4733364" y="521016"/>
            <a:ext cx="3612124" cy="1242757"/>
          </a:xfrm>
          <a:prstGeom prst="rect">
            <a:avLst/>
          </a:prstGeom>
        </p:spPr>
      </p:pic>
      <p:pic>
        <p:nvPicPr>
          <p:cNvPr id="13" name="Picture 12">
            <a:extLst>
              <a:ext uri="{FF2B5EF4-FFF2-40B4-BE49-F238E27FC236}">
                <a16:creationId xmlns:a16="http://schemas.microsoft.com/office/drawing/2014/main" id="{158F3C74-A2E1-7B4E-A37A-F11337846BBA}"/>
              </a:ext>
            </a:extLst>
          </p:cNvPr>
          <p:cNvPicPr>
            <a:picLocks noChangeAspect="1"/>
          </p:cNvPicPr>
          <p:nvPr/>
        </p:nvPicPr>
        <p:blipFill>
          <a:blip r:embed="rId4"/>
          <a:stretch>
            <a:fillRect/>
          </a:stretch>
        </p:blipFill>
        <p:spPr>
          <a:xfrm>
            <a:off x="4752885" y="1763773"/>
            <a:ext cx="3592603" cy="1092103"/>
          </a:xfrm>
          <a:prstGeom prst="rect">
            <a:avLst/>
          </a:prstGeom>
        </p:spPr>
      </p:pic>
      <p:pic>
        <p:nvPicPr>
          <p:cNvPr id="14" name="Picture 13">
            <a:extLst>
              <a:ext uri="{FF2B5EF4-FFF2-40B4-BE49-F238E27FC236}">
                <a16:creationId xmlns:a16="http://schemas.microsoft.com/office/drawing/2014/main" id="{395B4FB8-3A76-F04A-9B70-D15237E4950F}"/>
              </a:ext>
            </a:extLst>
          </p:cNvPr>
          <p:cNvPicPr>
            <a:picLocks noChangeAspect="1"/>
          </p:cNvPicPr>
          <p:nvPr/>
        </p:nvPicPr>
        <p:blipFill>
          <a:blip r:embed="rId5"/>
          <a:stretch>
            <a:fillRect/>
          </a:stretch>
        </p:blipFill>
        <p:spPr>
          <a:xfrm>
            <a:off x="4694048" y="2959006"/>
            <a:ext cx="3682581" cy="1745998"/>
          </a:xfrm>
          <a:prstGeom prst="rect">
            <a:avLst/>
          </a:prstGeom>
        </p:spPr>
      </p:pic>
    </p:spTree>
    <p:extLst>
      <p:ext uri="{BB962C8B-B14F-4D97-AF65-F5344CB8AC3E}">
        <p14:creationId xmlns:p14="http://schemas.microsoft.com/office/powerpoint/2010/main" val="4210125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MST Tuning</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92474" y="1027606"/>
            <a:ext cx="3090560" cy="2422176"/>
          </a:xfrm>
        </p:spPr>
        <p:txBody>
          <a:bodyPr/>
          <a:lstStyle/>
          <a:p>
            <a:pPr marL="0" indent="0" algn="l"/>
            <a:r>
              <a:rPr lang="en-US" sz="1600" dirty="0">
                <a:solidFill>
                  <a:srgbClr val="000000"/>
                </a:solidFill>
              </a:rPr>
              <a:t>MST supports the tuning of port cost and port priority. </a:t>
            </a:r>
          </a:p>
          <a:p>
            <a:pPr marL="0" indent="0" algn="l"/>
            <a:endParaRPr lang="en-US" sz="1600" dirty="0">
              <a:solidFill>
                <a:srgbClr val="000000"/>
              </a:solidFill>
            </a:endParaRPr>
          </a:p>
          <a:p>
            <a:pPr marL="0" indent="0" algn="l"/>
            <a:r>
              <a:rPr lang="en-US" sz="1600" dirty="0">
                <a:solidFill>
                  <a:srgbClr val="000000"/>
                </a:solidFill>
              </a:rPr>
              <a:t>The interface config command </a:t>
            </a:r>
            <a:r>
              <a:rPr lang="en-US" sz="1600" b="1" dirty="0">
                <a:solidFill>
                  <a:srgbClr val="000000"/>
                </a:solidFill>
              </a:rPr>
              <a:t>spanning-tree mst </a:t>
            </a:r>
            <a:r>
              <a:rPr lang="en-US" sz="1600" i="1" dirty="0">
                <a:solidFill>
                  <a:srgbClr val="000000"/>
                </a:solidFill>
              </a:rPr>
              <a:t>instance-number</a:t>
            </a:r>
            <a:r>
              <a:rPr lang="en-US" sz="1600" dirty="0">
                <a:solidFill>
                  <a:srgbClr val="000000"/>
                </a:solidFill>
              </a:rPr>
              <a:t> </a:t>
            </a:r>
            <a:r>
              <a:rPr lang="en-US" sz="1600" b="1" dirty="0">
                <a:solidFill>
                  <a:srgbClr val="000000"/>
                </a:solidFill>
              </a:rPr>
              <a:t>cost </a:t>
            </a:r>
            <a:r>
              <a:rPr lang="en-US" sz="1600" i="1" dirty="0">
                <a:solidFill>
                  <a:srgbClr val="000000"/>
                </a:solidFill>
              </a:rPr>
              <a:t>cost</a:t>
            </a:r>
            <a:r>
              <a:rPr lang="en-US" sz="1600" dirty="0">
                <a:solidFill>
                  <a:srgbClr val="000000"/>
                </a:solidFill>
              </a:rPr>
              <a:t> sets the interface cost. </a:t>
            </a:r>
          </a:p>
          <a:p>
            <a:pPr marL="0" indent="0" algn="l"/>
            <a:endParaRPr lang="en-US" sz="1600" dirty="0">
              <a:solidFill>
                <a:srgbClr val="000000"/>
              </a:solidFill>
            </a:endParaRPr>
          </a:p>
        </p:txBody>
      </p:sp>
      <p:pic>
        <p:nvPicPr>
          <p:cNvPr id="5" name="Picture 4">
            <a:extLst>
              <a:ext uri="{FF2B5EF4-FFF2-40B4-BE49-F238E27FC236}">
                <a16:creationId xmlns:a16="http://schemas.microsoft.com/office/drawing/2014/main" id="{971C01C8-A61A-1749-BC5C-D2C4ABAAA56A}"/>
              </a:ext>
            </a:extLst>
          </p:cNvPr>
          <p:cNvPicPr>
            <a:picLocks noChangeAspect="1"/>
          </p:cNvPicPr>
          <p:nvPr/>
        </p:nvPicPr>
        <p:blipFill>
          <a:blip r:embed="rId3"/>
          <a:stretch>
            <a:fillRect/>
          </a:stretch>
        </p:blipFill>
        <p:spPr>
          <a:xfrm>
            <a:off x="3734782" y="748489"/>
            <a:ext cx="5016745" cy="3202355"/>
          </a:xfrm>
          <a:prstGeom prst="rect">
            <a:avLst/>
          </a:prstGeom>
        </p:spPr>
      </p:pic>
    </p:spTree>
    <p:extLst>
      <p:ext uri="{BB962C8B-B14F-4D97-AF65-F5344CB8AC3E}">
        <p14:creationId xmlns:p14="http://schemas.microsoft.com/office/powerpoint/2010/main" val="44684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MST Tuning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38685" y="959095"/>
            <a:ext cx="3352166" cy="1654052"/>
          </a:xfrm>
        </p:spPr>
        <p:txBody>
          <a:bodyPr/>
          <a:lstStyle/>
          <a:p>
            <a:pPr marL="0" indent="0" algn="l"/>
            <a:r>
              <a:rPr lang="en-US" sz="1600" dirty="0">
                <a:solidFill>
                  <a:srgbClr val="000000"/>
                </a:solidFill>
              </a:rPr>
              <a:t>The interface config command </a:t>
            </a:r>
            <a:r>
              <a:rPr lang="en-US" sz="1600" b="1" dirty="0">
                <a:solidFill>
                  <a:srgbClr val="000000"/>
                </a:solidFill>
              </a:rPr>
              <a:t>spanning-tree mst </a:t>
            </a:r>
            <a:r>
              <a:rPr lang="en-US" sz="1600" i="1" dirty="0">
                <a:solidFill>
                  <a:srgbClr val="000000"/>
                </a:solidFill>
              </a:rPr>
              <a:t>instance-number</a:t>
            </a:r>
            <a:r>
              <a:rPr lang="en-US" sz="1600" dirty="0">
                <a:solidFill>
                  <a:srgbClr val="000000"/>
                </a:solidFill>
              </a:rPr>
              <a:t> </a:t>
            </a:r>
            <a:r>
              <a:rPr lang="en-US" sz="1600" b="1" dirty="0">
                <a:solidFill>
                  <a:srgbClr val="000000"/>
                </a:solidFill>
              </a:rPr>
              <a:t>port-priority </a:t>
            </a:r>
            <a:r>
              <a:rPr lang="en-US" sz="1600" i="1" dirty="0">
                <a:solidFill>
                  <a:srgbClr val="000000"/>
                </a:solidFill>
              </a:rPr>
              <a:t>priority</a:t>
            </a:r>
            <a:r>
              <a:rPr lang="en-US" sz="1600" dirty="0">
                <a:solidFill>
                  <a:srgbClr val="000000"/>
                </a:solidFill>
              </a:rPr>
              <a:t> sets the interface priority. </a:t>
            </a:r>
          </a:p>
          <a:p>
            <a:pPr marL="0" indent="0" algn="l"/>
            <a:endParaRPr lang="en-US" sz="1600" dirty="0">
              <a:solidFill>
                <a:srgbClr val="000000"/>
              </a:solidFill>
            </a:endParaRPr>
          </a:p>
        </p:txBody>
      </p:sp>
      <p:pic>
        <p:nvPicPr>
          <p:cNvPr id="6" name="Picture 5">
            <a:extLst>
              <a:ext uri="{FF2B5EF4-FFF2-40B4-BE49-F238E27FC236}">
                <a16:creationId xmlns:a16="http://schemas.microsoft.com/office/drawing/2014/main" id="{88090E40-86BA-EA4B-BF44-8A64E7A8D926}"/>
              </a:ext>
            </a:extLst>
          </p:cNvPr>
          <p:cNvPicPr>
            <a:picLocks noChangeAspect="1"/>
          </p:cNvPicPr>
          <p:nvPr/>
        </p:nvPicPr>
        <p:blipFill>
          <a:blip r:embed="rId3"/>
          <a:stretch>
            <a:fillRect/>
          </a:stretch>
        </p:blipFill>
        <p:spPr>
          <a:xfrm>
            <a:off x="3519317" y="959095"/>
            <a:ext cx="4688471" cy="2387574"/>
          </a:xfrm>
          <a:prstGeom prst="rect">
            <a:avLst/>
          </a:prstGeom>
        </p:spPr>
      </p:pic>
      <p:pic>
        <p:nvPicPr>
          <p:cNvPr id="2" name="Picture 1">
            <a:extLst>
              <a:ext uri="{FF2B5EF4-FFF2-40B4-BE49-F238E27FC236}">
                <a16:creationId xmlns:a16="http://schemas.microsoft.com/office/drawing/2014/main" id="{7B1B874A-0E81-184E-96B2-FDD72F121E32}"/>
              </a:ext>
            </a:extLst>
          </p:cNvPr>
          <p:cNvPicPr>
            <a:picLocks noChangeAspect="1"/>
          </p:cNvPicPr>
          <p:nvPr/>
        </p:nvPicPr>
        <p:blipFill>
          <a:blip r:embed="rId4"/>
          <a:stretch>
            <a:fillRect/>
          </a:stretch>
        </p:blipFill>
        <p:spPr>
          <a:xfrm>
            <a:off x="3567969" y="2877670"/>
            <a:ext cx="4639819" cy="1029312"/>
          </a:xfrm>
          <a:prstGeom prst="rect">
            <a:avLst/>
          </a:prstGeom>
        </p:spPr>
      </p:pic>
    </p:spTree>
    <p:extLst>
      <p:ext uri="{BB962C8B-B14F-4D97-AF65-F5344CB8AC3E}">
        <p14:creationId xmlns:p14="http://schemas.microsoft.com/office/powerpoint/2010/main" val="353187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Common MST Misconfigurations</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872376"/>
            <a:ext cx="7579578" cy="1908215"/>
          </a:xfrm>
          <a:prstGeom prst="rect">
            <a:avLst/>
          </a:prstGeom>
          <a:noFill/>
        </p:spPr>
        <p:txBody>
          <a:bodyPr wrap="square" rtlCol="0">
            <a:spAutoFit/>
          </a:bodyPr>
          <a:lstStyle/>
          <a:p>
            <a:r>
              <a:rPr lang="en-US" dirty="0">
                <a:solidFill>
                  <a:srgbClr val="000000"/>
                </a:solidFill>
              </a:rPr>
              <a:t>There are two common misconfigurations within the MST region:</a:t>
            </a:r>
          </a:p>
          <a:p>
            <a:endParaRPr lang="en-US" dirty="0">
              <a:solidFill>
                <a:srgbClr val="000000"/>
              </a:solidFill>
            </a:endParaRPr>
          </a:p>
          <a:p>
            <a:pPr marL="285750" indent="-285750">
              <a:buFont typeface="Arial" panose="020B0604020202020204" pitchFamily="34" charset="0"/>
              <a:buChar char="•"/>
            </a:pPr>
            <a:r>
              <a:rPr lang="en-US" dirty="0">
                <a:solidFill>
                  <a:srgbClr val="000000"/>
                </a:solidFill>
              </a:rPr>
              <a:t> VLAN assignment to the IST </a:t>
            </a:r>
          </a:p>
          <a:p>
            <a:pPr marL="285750" indent="-285750">
              <a:buFont typeface="Arial" panose="020B0604020202020204" pitchFamily="34" charset="0"/>
              <a:buChar char="•"/>
            </a:pPr>
            <a:r>
              <a:rPr lang="en-US" dirty="0">
                <a:solidFill>
                  <a:srgbClr val="000000"/>
                </a:solidFill>
              </a:rPr>
              <a:t> Trunk link pruning</a:t>
            </a:r>
          </a:p>
          <a:p>
            <a:endParaRPr lang="en-US" sz="1400" dirty="0">
              <a:solidFill>
                <a:srgbClr val="000000"/>
              </a:solidFill>
            </a:endParaRPr>
          </a:p>
          <a:p>
            <a:pPr marL="285750" indent="-285750">
              <a:buFont typeface="Arial" panose="020B0604020202020204" pitchFamily="34" charset="0"/>
              <a:buChar char="•"/>
            </a:pPr>
            <a:endParaRPr lang="en-US" sz="1600" dirty="0">
              <a:solidFill>
                <a:srgbClr val="000000"/>
              </a:solidFill>
            </a:endParaRPr>
          </a:p>
          <a:p>
            <a:endParaRPr lang="en-US" sz="1600" dirty="0">
              <a:solidFill>
                <a:srgbClr val="000000"/>
              </a:solidFill>
            </a:endParaRPr>
          </a:p>
        </p:txBody>
      </p:sp>
    </p:spTree>
    <p:extLst>
      <p:ext uri="{BB962C8B-B14F-4D97-AF65-F5344CB8AC3E}">
        <p14:creationId xmlns:p14="http://schemas.microsoft.com/office/powerpoint/2010/main" val="1572697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792308" cy="640080"/>
          </a:xfrm>
        </p:spPr>
        <p:txBody>
          <a:bodyPr/>
          <a:lstStyle/>
          <a:p>
            <a:r>
              <a:rPr lang="en-US" sz="1600" dirty="0"/>
              <a:t>Multiple Spanning Tree Protocol</a:t>
            </a:r>
            <a:br>
              <a:rPr lang="en-US" sz="1600" dirty="0"/>
            </a:br>
            <a:r>
              <a:rPr lang="en-US" sz="2400" dirty="0"/>
              <a:t>VLAN Assignment to IST</a:t>
            </a:r>
          </a:p>
        </p:txBody>
      </p:sp>
      <p:sp>
        <p:nvSpPr>
          <p:cNvPr id="6" name="TextBox 5">
            <a:extLst>
              <a:ext uri="{FF2B5EF4-FFF2-40B4-BE49-F238E27FC236}">
                <a16:creationId xmlns:a16="http://schemas.microsoft.com/office/drawing/2014/main" id="{D6E04BDC-5CCB-214F-940E-E8BEE690FB31}"/>
              </a:ext>
            </a:extLst>
          </p:cNvPr>
          <p:cNvSpPr txBox="1"/>
          <p:nvPr/>
        </p:nvSpPr>
        <p:spPr>
          <a:xfrm>
            <a:off x="220980" y="640081"/>
            <a:ext cx="4982787" cy="4462760"/>
          </a:xfrm>
          <a:prstGeom prst="rect">
            <a:avLst/>
          </a:prstGeom>
          <a:noFill/>
        </p:spPr>
        <p:txBody>
          <a:bodyPr wrap="square" rtlCol="0">
            <a:spAutoFit/>
          </a:bodyPr>
          <a:lstStyle/>
          <a:p>
            <a:pPr marL="285750" indent="-285750">
              <a:buFont typeface="Arial" panose="020B0604020202020204" pitchFamily="34" charset="0"/>
              <a:buChar char="•"/>
            </a:pPr>
            <a:r>
              <a:rPr lang="en-US" sz="1500" dirty="0">
                <a:solidFill>
                  <a:srgbClr val="000000"/>
                </a:solidFill>
              </a:rPr>
              <a:t>The IST topology may not correlate to the access layer and might introduce a blocking port that was not intentional. </a:t>
            </a:r>
          </a:p>
          <a:p>
            <a:pPr marL="285750" indent="-285750">
              <a:buFont typeface="Arial" panose="020B0604020202020204" pitchFamily="34" charset="0"/>
              <a:buChar char="•"/>
            </a:pPr>
            <a:r>
              <a:rPr lang="en-US" sz="1500" dirty="0">
                <a:solidFill>
                  <a:srgbClr val="000000"/>
                </a:solidFill>
              </a:rPr>
              <a:t>In the example, it appears as if traffic between PC-A and PC-B would flow across the Gi1/0/2 interface, as it is an access port assigned to VLAN 10. However, all interfaces belong to the IST instance. </a:t>
            </a:r>
          </a:p>
          <a:p>
            <a:pPr marL="285750" indent="-285750">
              <a:buFont typeface="Arial" panose="020B0604020202020204" pitchFamily="34" charset="0"/>
              <a:buChar char="•"/>
            </a:pPr>
            <a:r>
              <a:rPr lang="en-US" sz="1500" dirty="0">
                <a:solidFill>
                  <a:srgbClr val="000000"/>
                </a:solidFill>
              </a:rPr>
              <a:t>SW2 must block either Gi1/0/1 or Gi1/0/2. Since SW1 is the root bridge, SW2 blocks Gi1/0/2 based on the port identifier from SW1. Therefore, blocking the IST instance.</a:t>
            </a:r>
          </a:p>
          <a:p>
            <a:pPr marL="285750" indent="-285750">
              <a:buFont typeface="Arial" panose="020B0604020202020204" pitchFamily="34" charset="0"/>
              <a:buChar char="•"/>
            </a:pPr>
            <a:r>
              <a:rPr lang="en-US" sz="1500" dirty="0">
                <a:solidFill>
                  <a:srgbClr val="000000"/>
                </a:solidFill>
              </a:rPr>
              <a:t>There are two solutions for this scenario: </a:t>
            </a:r>
          </a:p>
          <a:p>
            <a:pPr marL="742950" lvl="1" indent="-285750">
              <a:buFont typeface="Arial" panose="020B0604020202020204" pitchFamily="34" charset="0"/>
              <a:buChar char="•"/>
            </a:pPr>
            <a:r>
              <a:rPr lang="en-US" sz="1500" dirty="0">
                <a:solidFill>
                  <a:srgbClr val="000000"/>
                </a:solidFill>
              </a:rPr>
              <a:t>Move VLAN 10 to an MSTI instance other than the IST. If you do this, the switches will build a topology based on the links in use by that MSTI. </a:t>
            </a:r>
          </a:p>
          <a:p>
            <a:pPr marL="742950" lvl="1" indent="-285750">
              <a:buFont typeface="Arial" panose="020B0604020202020204" pitchFamily="34" charset="0"/>
              <a:buChar char="•"/>
            </a:pPr>
            <a:r>
              <a:rPr lang="en-US" sz="1500" dirty="0">
                <a:solidFill>
                  <a:srgbClr val="000000"/>
                </a:solidFill>
              </a:rPr>
              <a:t>Allow the VLANs associated with the IST on all interswitch (trunk) links. </a:t>
            </a:r>
          </a:p>
          <a:p>
            <a:pPr marL="285750" indent="-285750">
              <a:buFont typeface="Arial" panose="020B0604020202020204" pitchFamily="34" charset="0"/>
              <a:buChar char="•"/>
            </a:pPr>
            <a:endParaRPr lang="en-US" sz="1400" dirty="0">
              <a:solidFill>
                <a:srgbClr val="000000"/>
              </a:solidFill>
            </a:endParaRPr>
          </a:p>
        </p:txBody>
      </p:sp>
      <p:pic>
        <p:nvPicPr>
          <p:cNvPr id="2" name="Picture 1">
            <a:extLst>
              <a:ext uri="{FF2B5EF4-FFF2-40B4-BE49-F238E27FC236}">
                <a16:creationId xmlns:a16="http://schemas.microsoft.com/office/drawing/2014/main" id="{ABE4F1CA-ECB6-504F-92B5-4284FC088181}"/>
              </a:ext>
            </a:extLst>
          </p:cNvPr>
          <p:cNvPicPr>
            <a:picLocks noChangeAspect="1"/>
          </p:cNvPicPr>
          <p:nvPr/>
        </p:nvPicPr>
        <p:blipFill>
          <a:blip r:embed="rId3"/>
          <a:stretch>
            <a:fillRect/>
          </a:stretch>
        </p:blipFill>
        <p:spPr>
          <a:xfrm>
            <a:off x="5203767" y="1737360"/>
            <a:ext cx="3952599" cy="2037213"/>
          </a:xfrm>
          <a:prstGeom prst="rect">
            <a:avLst/>
          </a:prstGeom>
        </p:spPr>
      </p:pic>
    </p:spTree>
    <p:extLst>
      <p:ext uri="{BB962C8B-B14F-4D97-AF65-F5344CB8AC3E}">
        <p14:creationId xmlns:p14="http://schemas.microsoft.com/office/powerpoint/2010/main" val="3915758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Trunk Link Pruning</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748490"/>
            <a:ext cx="8372942" cy="748490"/>
          </a:xfrm>
        </p:spPr>
        <p:txBody>
          <a:bodyPr/>
          <a:lstStyle/>
          <a:p>
            <a:pPr marL="0" indent="0" algn="l"/>
            <a:r>
              <a:rPr lang="en-US" sz="1600" dirty="0">
                <a:solidFill>
                  <a:srgbClr val="000000"/>
                </a:solidFill>
              </a:rPr>
              <a:t>Pruning of VLANs on a trunk link is a common practice for load balancing. However, it is important that pruning of VLANs does not occur for VLANs in the same MST on different network links. </a:t>
            </a:r>
          </a:p>
          <a:p>
            <a:pPr marL="0" lvl="0" indent="0" algn="l" eaLnBrk="0" hangingPunct="0"/>
            <a:endParaRPr lang="en-US" sz="1600" dirty="0">
              <a:solidFill>
                <a:srgbClr val="000000"/>
              </a:solidFill>
            </a:endParaRPr>
          </a:p>
          <a:p>
            <a:pPr marL="0" lvl="0" indent="0" algn="l" eaLnBrk="0" hangingPunct="0"/>
            <a:endParaRPr lang="en-US" sz="1600" dirty="0">
              <a:solidFill>
                <a:srgbClr val="000000"/>
              </a:solidFill>
            </a:endParaRPr>
          </a:p>
        </p:txBody>
      </p:sp>
      <p:sp>
        <p:nvSpPr>
          <p:cNvPr id="8" name="Content Placeholder 3">
            <a:extLst>
              <a:ext uri="{FF2B5EF4-FFF2-40B4-BE49-F238E27FC236}">
                <a16:creationId xmlns:a16="http://schemas.microsoft.com/office/drawing/2014/main" id="{89857DC2-0805-FF40-9D17-2FDCF2557B72}"/>
              </a:ext>
            </a:extLst>
          </p:cNvPr>
          <p:cNvSpPr txBox="1">
            <a:spLocks/>
          </p:cNvSpPr>
          <p:nvPr/>
        </p:nvSpPr>
        <p:spPr>
          <a:xfrm>
            <a:off x="563063" y="1748117"/>
            <a:ext cx="3632419" cy="2718610"/>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lang="en-US" sz="2000" b="0" i="0" kern="1200" baseline="0">
                <a:solidFill>
                  <a:schemeClr val="bg1"/>
                </a:solidFill>
                <a:latin typeface="+mn-lt"/>
                <a:ea typeface="ＭＳ Ｐゴシック" charset="0"/>
                <a:cs typeface="CiscoSans ExtraLight"/>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285750" indent="-285750" algn="l">
              <a:buFont typeface="Arial" panose="020B0604020202020204" pitchFamily="34" charset="0"/>
              <a:buChar char="•"/>
            </a:pPr>
            <a:r>
              <a:rPr lang="en-US" sz="1600" dirty="0">
                <a:solidFill>
                  <a:srgbClr val="000000"/>
                </a:solidFill>
              </a:rPr>
              <a:t>Links between SW1 to SW2 and SW1 to SW3 have been pruned to help with load balancing traffic. </a:t>
            </a:r>
          </a:p>
          <a:p>
            <a:pPr marL="285750" indent="-285750" algn="l">
              <a:buFont typeface="Arial" panose="020B0604020202020204" pitchFamily="34" charset="0"/>
              <a:buChar char="•"/>
            </a:pPr>
            <a:r>
              <a:rPr lang="en-US" sz="1600" dirty="0">
                <a:solidFill>
                  <a:srgbClr val="000000"/>
                </a:solidFill>
              </a:rPr>
              <a:t>After implementing the changes, users attached to SW1 and SW3 can no longer communicate with the servers on SW1. </a:t>
            </a:r>
          </a:p>
          <a:p>
            <a:pPr marL="285750" indent="-285750" algn="l">
              <a:buFont typeface="Arial" panose="020B0604020202020204" pitchFamily="34" charset="0"/>
              <a:buChar char="•"/>
            </a:pPr>
            <a:r>
              <a:rPr lang="en-US" sz="1600" dirty="0">
                <a:solidFill>
                  <a:srgbClr val="000000"/>
                </a:solidFill>
              </a:rPr>
              <a:t>This is due to the VLANs on the trunk links changing but not the MSTI topology.</a:t>
            </a:r>
          </a:p>
          <a:p>
            <a:pPr marL="0" indent="0" algn="l" eaLnBrk="0" hangingPunct="0"/>
            <a:endParaRPr lang="en-US" sz="1600" dirty="0">
              <a:solidFill>
                <a:srgbClr val="000000"/>
              </a:solidFill>
            </a:endParaRPr>
          </a:p>
          <a:p>
            <a:pPr marL="0" indent="0" algn="l" eaLnBrk="0" hangingPunct="0"/>
            <a:endParaRPr lang="en-US" sz="1600" dirty="0">
              <a:solidFill>
                <a:srgbClr val="000000"/>
              </a:solidFill>
            </a:endParaRPr>
          </a:p>
        </p:txBody>
      </p:sp>
      <p:pic>
        <p:nvPicPr>
          <p:cNvPr id="2" name="Picture 1">
            <a:extLst>
              <a:ext uri="{FF2B5EF4-FFF2-40B4-BE49-F238E27FC236}">
                <a16:creationId xmlns:a16="http://schemas.microsoft.com/office/drawing/2014/main" id="{0920D075-31C6-A447-9201-01C6BF82A93C}"/>
              </a:ext>
            </a:extLst>
          </p:cNvPr>
          <p:cNvPicPr>
            <a:picLocks noChangeAspect="1"/>
          </p:cNvPicPr>
          <p:nvPr/>
        </p:nvPicPr>
        <p:blipFill>
          <a:blip r:embed="rId3"/>
          <a:stretch>
            <a:fillRect/>
          </a:stretch>
        </p:blipFill>
        <p:spPr>
          <a:xfrm>
            <a:off x="4347556" y="2055532"/>
            <a:ext cx="4629271" cy="1760010"/>
          </a:xfrm>
          <a:prstGeom prst="rect">
            <a:avLst/>
          </a:prstGeom>
        </p:spPr>
      </p:pic>
    </p:spTree>
    <p:extLst>
      <p:ext uri="{BB962C8B-B14F-4D97-AF65-F5344CB8AC3E}">
        <p14:creationId xmlns:p14="http://schemas.microsoft.com/office/powerpoint/2010/main" val="4231734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Multiple Spanning Tree Protocol</a:t>
            </a:r>
            <a:br>
              <a:rPr lang="en-US" sz="1600" dirty="0"/>
            </a:br>
            <a:r>
              <a:rPr lang="en-US" dirty="0"/>
              <a:t>MST Region Boundary</a:t>
            </a:r>
          </a:p>
        </p:txBody>
      </p:sp>
      <p:sp>
        <p:nvSpPr>
          <p:cNvPr id="4" name="TextBox 3">
            <a:extLst>
              <a:ext uri="{FF2B5EF4-FFF2-40B4-BE49-F238E27FC236}">
                <a16:creationId xmlns:a16="http://schemas.microsoft.com/office/drawing/2014/main" id="{52A8F7FA-F339-7541-806E-9E37CC905984}"/>
              </a:ext>
            </a:extLst>
          </p:cNvPr>
          <p:cNvSpPr txBox="1"/>
          <p:nvPr/>
        </p:nvSpPr>
        <p:spPr>
          <a:xfrm>
            <a:off x="351691" y="872376"/>
            <a:ext cx="8157607" cy="2800767"/>
          </a:xfrm>
          <a:prstGeom prst="rect">
            <a:avLst/>
          </a:prstGeom>
          <a:noFill/>
        </p:spPr>
        <p:txBody>
          <a:bodyPr wrap="square" rtlCol="0">
            <a:spAutoFit/>
          </a:bodyPr>
          <a:lstStyle/>
          <a:p>
            <a:pPr marL="285750" indent="-285750" algn="thaiDist" eaLnBrk="0" hangingPunct="0">
              <a:buFont typeface="Arial" panose="020B0604020202020204" pitchFamily="34" charset="0"/>
              <a:buChar char="•"/>
            </a:pPr>
            <a:r>
              <a:rPr lang="en-US" sz="1600" dirty="0">
                <a:solidFill>
                  <a:srgbClr val="000000"/>
                </a:solidFill>
              </a:rPr>
              <a:t>An MST region boundary is any port that connects to a switch that is in a different MST region or that connects to 802.1D or 802.1W BPDUs.</a:t>
            </a:r>
          </a:p>
          <a:p>
            <a:pPr marL="285750" indent="-285750" algn="thaiDist" eaLnBrk="0" hangingPunct="0">
              <a:buFont typeface="Arial" panose="020B0604020202020204" pitchFamily="34" charset="0"/>
              <a:buChar char="•"/>
            </a:pPr>
            <a:r>
              <a:rPr lang="en-US" sz="1600" dirty="0">
                <a:solidFill>
                  <a:srgbClr val="000000"/>
                </a:solidFill>
              </a:rPr>
              <a:t>MSTI’s never interact outside of the region and MST switches can detect PVST+ neighbors at MST region boundaries.</a:t>
            </a:r>
          </a:p>
          <a:p>
            <a:pPr marL="285750" indent="-285750" algn="thaiDist" eaLnBrk="0" hangingPunct="0">
              <a:buFont typeface="Arial" panose="020B0604020202020204" pitchFamily="34" charset="0"/>
              <a:buChar char="•"/>
            </a:pPr>
            <a:r>
              <a:rPr lang="en-US" sz="1600" dirty="0">
                <a:solidFill>
                  <a:srgbClr val="000000"/>
                </a:solidFill>
              </a:rPr>
              <a:t>Propagating CST at the MST region boundary involves a feature called PVST simulation mechanism. It sends out PVST+ &amp; RSTP BPDUs, one for each VLAN.</a:t>
            </a:r>
          </a:p>
          <a:p>
            <a:pPr marL="285750" indent="-285750" algn="thaiDist" eaLnBrk="0" hangingPunct="0">
              <a:buFont typeface="Arial" panose="020B0604020202020204" pitchFamily="34" charset="0"/>
              <a:buChar char="•"/>
            </a:pPr>
            <a:r>
              <a:rPr lang="en-US" sz="1600" dirty="0">
                <a:solidFill>
                  <a:srgbClr val="000000"/>
                </a:solidFill>
              </a:rPr>
              <a:t>The PVST simulation mechanism is required because PVST+/RSTP topologies do not understand the structure of IST BPDUs.</a:t>
            </a:r>
          </a:p>
          <a:p>
            <a:pPr marL="285750" indent="-285750" algn="thaiDist" eaLnBrk="0" hangingPunct="0">
              <a:buFont typeface="Arial" panose="020B0604020202020204" pitchFamily="34" charset="0"/>
              <a:buChar char="•"/>
            </a:pPr>
            <a:r>
              <a:rPr lang="en-US" sz="1600" dirty="0">
                <a:solidFill>
                  <a:srgbClr val="000000"/>
                </a:solidFill>
              </a:rPr>
              <a:t>When the MST boundary receives the PVST+ BPDU it doesn’t map the VLAN to the MSTI. Instead the MST boundary maps the PVST+ BPDU from VLAN 1 to the instance. It only does this when it receives a PVST BPDU on a port. </a:t>
            </a:r>
          </a:p>
        </p:txBody>
      </p:sp>
    </p:spTree>
    <p:extLst>
      <p:ext uri="{BB962C8B-B14F-4D97-AF65-F5344CB8AC3E}">
        <p14:creationId xmlns:p14="http://schemas.microsoft.com/office/powerpoint/2010/main" val="4176481306"/>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MST Region Design Considerations</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1" y="872376"/>
            <a:ext cx="8157607" cy="1077218"/>
          </a:xfrm>
          <a:prstGeom prst="rect">
            <a:avLst/>
          </a:prstGeom>
          <a:noFill/>
        </p:spPr>
        <p:txBody>
          <a:bodyPr wrap="square" rtlCol="0">
            <a:spAutoFit/>
          </a:bodyPr>
          <a:lstStyle/>
          <a:p>
            <a:pPr algn="thaiDist" eaLnBrk="0" hangingPunct="0"/>
            <a:r>
              <a:rPr lang="en-US" sz="1600" dirty="0">
                <a:solidFill>
                  <a:srgbClr val="000000"/>
                </a:solidFill>
              </a:rPr>
              <a:t>There are two design considerations when integrating an MST region with a PVST+/RSTP environment:</a:t>
            </a:r>
          </a:p>
          <a:p>
            <a:pPr marL="285750" indent="-285750" algn="thaiDist" eaLnBrk="0" hangingPunct="0">
              <a:buFont typeface="Arial" panose="020B0604020202020204" pitchFamily="34" charset="0"/>
              <a:buChar char="•"/>
            </a:pPr>
            <a:r>
              <a:rPr lang="en-US" sz="1600" dirty="0">
                <a:solidFill>
                  <a:srgbClr val="000000"/>
                </a:solidFill>
              </a:rPr>
              <a:t>MST region as the root bridge </a:t>
            </a:r>
          </a:p>
          <a:p>
            <a:pPr marL="285750" indent="-285750" algn="thaiDist" eaLnBrk="0" hangingPunct="0">
              <a:buFont typeface="Arial" panose="020B0604020202020204" pitchFamily="34" charset="0"/>
              <a:buChar char="•"/>
            </a:pPr>
            <a:r>
              <a:rPr lang="en-US" sz="1600" dirty="0">
                <a:solidFill>
                  <a:srgbClr val="000000"/>
                </a:solidFill>
              </a:rPr>
              <a:t>MST region is not a root bridge for any VLAN</a:t>
            </a:r>
          </a:p>
        </p:txBody>
      </p:sp>
    </p:spTree>
    <p:extLst>
      <p:ext uri="{BB962C8B-B14F-4D97-AF65-F5344CB8AC3E}">
        <p14:creationId xmlns:p14="http://schemas.microsoft.com/office/powerpoint/2010/main" val="172322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MST Region as the Root Bridge</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947818"/>
            <a:ext cx="8157607" cy="1323439"/>
          </a:xfrm>
          <a:prstGeom prst="rect">
            <a:avLst/>
          </a:prstGeom>
          <a:noFill/>
        </p:spPr>
        <p:txBody>
          <a:bodyPr wrap="square" rtlCol="0">
            <a:spAutoFit/>
          </a:bodyPr>
          <a:lstStyle/>
          <a:p>
            <a:pPr algn="thaiDist" eaLnBrk="0" hangingPunct="0"/>
            <a:r>
              <a:rPr lang="en-US" sz="1600" dirty="0">
                <a:solidFill>
                  <a:srgbClr val="000000"/>
                </a:solidFill>
              </a:rPr>
              <a:t>The MST region as the root bridge ensures that all region boundary ports flood the same IST instance BPDU to all the VLANs in the PVST topology. This makes the IST instance preferred over any other switch in the PVST+ topology.  The MST region appears as a single device and the PVST+ switches detect and place the alternative link into a blocking state.</a:t>
            </a:r>
          </a:p>
        </p:txBody>
      </p:sp>
      <p:pic>
        <p:nvPicPr>
          <p:cNvPr id="2" name="Picture 1">
            <a:extLst>
              <a:ext uri="{FF2B5EF4-FFF2-40B4-BE49-F238E27FC236}">
                <a16:creationId xmlns:a16="http://schemas.microsoft.com/office/drawing/2014/main" id="{FE4619B2-4140-D94A-A7C0-BE561B2B16D5}"/>
              </a:ext>
            </a:extLst>
          </p:cNvPr>
          <p:cNvPicPr>
            <a:picLocks noChangeAspect="1"/>
          </p:cNvPicPr>
          <p:nvPr/>
        </p:nvPicPr>
        <p:blipFill>
          <a:blip r:embed="rId3"/>
          <a:stretch>
            <a:fillRect/>
          </a:stretch>
        </p:blipFill>
        <p:spPr>
          <a:xfrm>
            <a:off x="2180004" y="2395144"/>
            <a:ext cx="4163359" cy="1875980"/>
          </a:xfrm>
          <a:prstGeom prst="rect">
            <a:avLst/>
          </a:prstGeom>
        </p:spPr>
      </p:pic>
    </p:spTree>
    <p:extLst>
      <p:ext uri="{BB962C8B-B14F-4D97-AF65-F5344CB8AC3E}">
        <p14:creationId xmlns:p14="http://schemas.microsoft.com/office/powerpoint/2010/main" val="681321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4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5" y="855418"/>
            <a:ext cx="8674496" cy="3623817"/>
          </a:xfrm>
        </p:spPr>
        <p:txBody>
          <a:bodyPr/>
          <a:lstStyle/>
          <a:p>
            <a:pPr marL="0" indent="0" algn="l" defTabSz="684213" fontAlgn="base">
              <a:spcBef>
                <a:spcPts val="600"/>
              </a:spcBef>
              <a:spcAft>
                <a:spcPts val="600"/>
              </a:spcAft>
              <a:buClr>
                <a:schemeClr val="tx2"/>
              </a:buClr>
              <a:buSzPct val="90000"/>
            </a:pPr>
            <a:r>
              <a:rPr lang="en-US" sz="1800" b="1" dirty="0">
                <a:solidFill>
                  <a:srgbClr val="000000"/>
                </a:solidFill>
              </a:rPr>
              <a:t>This chapter covers the following content:</a:t>
            </a:r>
          </a:p>
          <a:p>
            <a:pPr marL="0" indent="0" algn="l" defTabSz="684213" fontAlgn="base">
              <a:lnSpc>
                <a:spcPct val="150000"/>
              </a:lnSpc>
              <a:spcBef>
                <a:spcPts val="600"/>
              </a:spcBef>
              <a:buClr>
                <a:schemeClr val="tx2"/>
              </a:buClr>
              <a:buSzPct val="90000"/>
            </a:pPr>
            <a:r>
              <a:rPr lang="en-US" sz="1800" b="1" dirty="0">
                <a:solidFill>
                  <a:srgbClr val="000000"/>
                </a:solidFill>
                <a:ea typeface="Calibri"/>
                <a:cs typeface="CiscoSerif-Bold"/>
              </a:rPr>
              <a:t>Multiple Spanning Tree Protocol - </a:t>
            </a:r>
            <a:r>
              <a:rPr lang="en-US" sz="1800" dirty="0">
                <a:solidFill>
                  <a:srgbClr val="000000"/>
                </a:solidFill>
                <a:ea typeface="Calibri"/>
                <a:cs typeface="CiscoSerif-Regular"/>
              </a:rPr>
              <a:t>This section explains the advantages and operations of Multiple Spanning Tree Protocol (MST).</a:t>
            </a:r>
          </a:p>
          <a:p>
            <a:pPr marL="0" algn="l">
              <a:lnSpc>
                <a:spcPct val="115000"/>
              </a:lnSpc>
              <a:spcBef>
                <a:spcPts val="0"/>
              </a:spcBef>
            </a:pPr>
            <a:endParaRPr lang="en-US" sz="1800" dirty="0"/>
          </a:p>
        </p:txBody>
      </p:sp>
    </p:spTree>
    <p:extLst>
      <p:ext uri="{BB962C8B-B14F-4D97-AF65-F5344CB8AC3E}">
        <p14:creationId xmlns:p14="http://schemas.microsoft.com/office/powerpoint/2010/main" val="412785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Multiple Spanning Tree Protocol</a:t>
            </a:r>
            <a:br>
              <a:rPr lang="en-US" sz="1600" dirty="0"/>
            </a:br>
            <a:r>
              <a:rPr lang="en-US" sz="2400" dirty="0"/>
              <a:t>MST Region Not a Root Bridge for Any VLAN</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872376"/>
            <a:ext cx="8440616" cy="1815882"/>
          </a:xfrm>
          <a:prstGeom prst="rect">
            <a:avLst/>
          </a:prstGeom>
          <a:noFill/>
        </p:spPr>
        <p:txBody>
          <a:bodyPr wrap="square" rtlCol="0">
            <a:spAutoFit/>
          </a:bodyPr>
          <a:lstStyle/>
          <a:p>
            <a:pPr marL="285750" indent="-285750" algn="thaiDist" eaLnBrk="0" hangingPunct="0">
              <a:buFont typeface="Arial" panose="020B0604020202020204" pitchFamily="34" charset="0"/>
              <a:buChar char="•"/>
            </a:pPr>
            <a:r>
              <a:rPr lang="en-US" sz="1600" dirty="0">
                <a:solidFill>
                  <a:srgbClr val="000000"/>
                </a:solidFill>
              </a:rPr>
              <a:t>In the situation that the MST region is not a root bridge for any VLAN, the MST region boundary ports can only block or forward for all VLANs.  </a:t>
            </a:r>
          </a:p>
          <a:p>
            <a:pPr marL="285750" indent="-285750" algn="thaiDist" eaLnBrk="0" hangingPunct="0">
              <a:buFont typeface="Arial" panose="020B0604020202020204" pitchFamily="34" charset="0"/>
              <a:buChar char="•"/>
            </a:pPr>
            <a:r>
              <a:rPr lang="en-US" sz="1600" dirty="0">
                <a:solidFill>
                  <a:srgbClr val="000000"/>
                </a:solidFill>
              </a:rPr>
              <a:t>There is not an option to load balance traffic because the IST instance must remain constant. </a:t>
            </a:r>
          </a:p>
          <a:p>
            <a:pPr marL="285750" indent="-285750" algn="thaiDist" eaLnBrk="0" hangingPunct="0">
              <a:buFont typeface="Arial" panose="020B0604020202020204" pitchFamily="34" charset="0"/>
              <a:buChar char="•"/>
            </a:pPr>
            <a:r>
              <a:rPr lang="en-US" sz="1600" dirty="0">
                <a:solidFill>
                  <a:srgbClr val="000000"/>
                </a:solidFill>
              </a:rPr>
              <a:t>If the MST switch detects a better BPDU for a specific VLAN on a boundary port, the switch will use BPDU guard to block the port. This is called PVST simulation check and it done to ensure a loop-free topology. </a:t>
            </a:r>
          </a:p>
        </p:txBody>
      </p:sp>
    </p:spTree>
    <p:extLst>
      <p:ext uri="{BB962C8B-B14F-4D97-AF65-F5344CB8AC3E}">
        <p14:creationId xmlns:p14="http://schemas.microsoft.com/office/powerpoint/2010/main" val="211756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4"/>
            <a:ext cx="8495967" cy="1351755"/>
          </a:xfrm>
        </p:spPr>
        <p:txBody>
          <a:bodyPr/>
          <a:lstStyle/>
          <a:p>
            <a:r>
              <a:rPr lang="en-US" sz="4800" dirty="0">
                <a:solidFill>
                  <a:schemeClr val="accent5">
                    <a:lumMod val="40000"/>
                    <a:lumOff val="60000"/>
                  </a:schemeClr>
                </a:solidFill>
              </a:rPr>
              <a:t>Prepare for the Exam</a:t>
            </a:r>
            <a:endParaRPr lang="en-US"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859374897"/>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4</a:t>
            </a:r>
          </a:p>
        </p:txBody>
      </p:sp>
      <p:graphicFrame>
        <p:nvGraphicFramePr>
          <p:cNvPr id="2" name="Table 1"/>
          <p:cNvGraphicFramePr>
            <a:graphicFrameLocks noGrp="1"/>
          </p:cNvGraphicFramePr>
          <p:nvPr>
            <p:extLst>
              <p:ext uri="{D42A27DB-BD31-4B8C-83A1-F6EECF244321}">
                <p14:modId xmlns:p14="http://schemas.microsoft.com/office/powerpoint/2010/main" val="2015349770"/>
              </p:ext>
            </p:extLst>
          </p:nvPr>
        </p:nvGraphicFramePr>
        <p:xfrm>
          <a:off x="2589901" y="1521229"/>
          <a:ext cx="3165685" cy="2163041"/>
        </p:xfrm>
        <a:graphic>
          <a:graphicData uri="http://schemas.openxmlformats.org/drawingml/2006/table">
            <a:tbl>
              <a:tblPr firstRow="1" bandRow="1">
                <a:tableStyleId>{5C22544A-7EE6-4342-B048-85BDC9FD1C3A}</a:tableStyleId>
              </a:tblPr>
              <a:tblGrid>
                <a:gridCol w="3165685">
                  <a:extLst>
                    <a:ext uri="{9D8B030D-6E8A-4147-A177-3AD203B41FA5}">
                      <a16:colId xmlns:a16="http://schemas.microsoft.com/office/drawing/2014/main" val="20000"/>
                    </a:ext>
                  </a:extLst>
                </a:gridCol>
              </a:tblGrid>
              <a:tr h="308841">
                <a:tc>
                  <a:txBody>
                    <a:bodyPr/>
                    <a:lstStyle/>
                    <a:p>
                      <a:r>
                        <a:rPr lang="en-US" sz="1400" b="1" i="0" u="none" strike="noStrike" kern="1200" baseline="0" dirty="0">
                          <a:solidFill>
                            <a:schemeClr val="lt1"/>
                          </a:solidFill>
                          <a:latin typeface="+mn-lt"/>
                          <a:ea typeface="+mn-ea"/>
                          <a:cs typeface="+mn-cs"/>
                        </a:rPr>
                        <a:t>Description</a:t>
                      </a:r>
                      <a:endParaRPr lang="en-US" dirty="0"/>
                    </a:p>
                  </a:txBody>
                  <a:tcPr/>
                </a:tc>
                <a:extLst>
                  <a:ext uri="{0D108BD9-81ED-4DB2-BD59-A6C34878D82A}">
                    <a16:rowId xmlns:a16="http://schemas.microsoft.com/office/drawing/2014/main" val="10000"/>
                  </a:ext>
                </a:extLst>
              </a:tr>
              <a:tr h="370840">
                <a:tc>
                  <a:txBody>
                    <a:bodyPr/>
                    <a:lstStyle/>
                    <a:p>
                      <a:r>
                        <a:rPr lang="en-US" sz="1600" dirty="0">
                          <a:solidFill>
                            <a:srgbClr val="000000"/>
                          </a:solidFill>
                          <a:effectLst/>
                          <a:latin typeface="+mn-lt"/>
                        </a:rPr>
                        <a:t>Multiple Spanning Tree Protocol</a:t>
                      </a:r>
                    </a:p>
                  </a:txBody>
                  <a:tcPr anchor="ctr"/>
                </a:tc>
                <a:extLst>
                  <a:ext uri="{0D108BD9-81ED-4DB2-BD59-A6C34878D82A}">
                    <a16:rowId xmlns:a16="http://schemas.microsoft.com/office/drawing/2014/main" val="10001"/>
                  </a:ext>
                </a:extLst>
              </a:tr>
              <a:tr h="370840">
                <a:tc>
                  <a:txBody>
                    <a:bodyPr/>
                    <a:lstStyle/>
                    <a:p>
                      <a:r>
                        <a:rPr lang="en-US" sz="1600" dirty="0">
                          <a:solidFill>
                            <a:srgbClr val="000000"/>
                          </a:solidFill>
                          <a:effectLst/>
                          <a:latin typeface="+mn-lt"/>
                        </a:rPr>
                        <a:t>MST instance</a:t>
                      </a:r>
                    </a:p>
                  </a:txBody>
                  <a:tcPr anchor="ctr"/>
                </a:tc>
                <a:extLst>
                  <a:ext uri="{0D108BD9-81ED-4DB2-BD59-A6C34878D82A}">
                    <a16:rowId xmlns:a16="http://schemas.microsoft.com/office/drawing/2014/main" val="10002"/>
                  </a:ext>
                </a:extLst>
              </a:tr>
              <a:tr h="370840">
                <a:tc>
                  <a:txBody>
                    <a:bodyPr/>
                    <a:lstStyle/>
                    <a:p>
                      <a:r>
                        <a:rPr lang="en-US" sz="1600" dirty="0">
                          <a:solidFill>
                            <a:srgbClr val="000000"/>
                          </a:solidFill>
                          <a:effectLst/>
                          <a:latin typeface="+mn-lt"/>
                        </a:rPr>
                        <a:t>MST region</a:t>
                      </a:r>
                    </a:p>
                  </a:txBody>
                  <a:tcPr anchor="ctr"/>
                </a:tc>
                <a:extLst>
                  <a:ext uri="{0D108BD9-81ED-4DB2-BD59-A6C34878D82A}">
                    <a16:rowId xmlns:a16="http://schemas.microsoft.com/office/drawing/2014/main" val="10003"/>
                  </a:ext>
                </a:extLst>
              </a:tr>
              <a:tr h="370840">
                <a:tc>
                  <a:txBody>
                    <a:bodyPr/>
                    <a:lstStyle/>
                    <a:p>
                      <a:r>
                        <a:rPr lang="en-US" sz="1600" dirty="0">
                          <a:solidFill>
                            <a:srgbClr val="000000"/>
                          </a:solidFill>
                          <a:effectLst/>
                          <a:latin typeface="+mn-lt"/>
                        </a:rPr>
                        <a:t>Internal Spanning Tree (IST)</a:t>
                      </a:r>
                    </a:p>
                  </a:txBody>
                  <a:tcPr anchor="ctr"/>
                </a:tc>
                <a:extLst>
                  <a:ext uri="{0D108BD9-81ED-4DB2-BD59-A6C34878D82A}">
                    <a16:rowId xmlns:a16="http://schemas.microsoft.com/office/drawing/2014/main" val="10004"/>
                  </a:ext>
                </a:extLst>
              </a:tr>
              <a:tr h="370840">
                <a:tc>
                  <a:txBody>
                    <a:bodyPr/>
                    <a:lstStyle/>
                    <a:p>
                      <a:r>
                        <a:rPr lang="en-US" sz="1600" dirty="0">
                          <a:solidFill>
                            <a:srgbClr val="000000"/>
                          </a:solidFill>
                          <a:effectLst/>
                          <a:latin typeface="+mn-lt"/>
                        </a:rPr>
                        <a:t>MST region boundary</a:t>
                      </a:r>
                    </a:p>
                  </a:txBody>
                  <a:tcPr anchor="ct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87559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640587"/>
          </a:xfrm>
        </p:spPr>
        <p:txBody>
          <a:bodyPr/>
          <a:lstStyle/>
          <a:p>
            <a:r>
              <a:rPr lang="en-US" sz="1600" dirty="0"/>
              <a:t>Prepare for the Exam</a:t>
            </a:r>
            <a:br>
              <a:rPr lang="en-US" sz="2400" dirty="0"/>
            </a:br>
            <a:r>
              <a:rPr lang="en-US" sz="2400" dirty="0"/>
              <a:t>Key Terms for Chapter 4</a:t>
            </a:r>
          </a:p>
        </p:txBody>
      </p:sp>
      <p:graphicFrame>
        <p:nvGraphicFramePr>
          <p:cNvPr id="2" name="Table 1"/>
          <p:cNvGraphicFramePr>
            <a:graphicFrameLocks noGrp="1"/>
          </p:cNvGraphicFramePr>
          <p:nvPr>
            <p:extLst>
              <p:ext uri="{D42A27DB-BD31-4B8C-83A1-F6EECF244321}">
                <p14:modId xmlns:p14="http://schemas.microsoft.com/office/powerpoint/2010/main" val="1249893904"/>
              </p:ext>
            </p:extLst>
          </p:nvPr>
        </p:nvGraphicFramePr>
        <p:xfrm>
          <a:off x="2393767" y="1273810"/>
          <a:ext cx="3557954" cy="2595880"/>
        </p:xfrm>
        <a:graphic>
          <a:graphicData uri="http://schemas.openxmlformats.org/drawingml/2006/table">
            <a:tbl>
              <a:tblPr firstRow="1" bandRow="1">
                <a:tableStyleId>{5C22544A-7EE6-4342-B048-85BDC9FD1C3A}</a:tableStyleId>
              </a:tblPr>
              <a:tblGrid>
                <a:gridCol w="3557954">
                  <a:extLst>
                    <a:ext uri="{9D8B030D-6E8A-4147-A177-3AD203B41FA5}">
                      <a16:colId xmlns:a16="http://schemas.microsoft.com/office/drawing/2014/main" val="20000"/>
                    </a:ext>
                  </a:extLst>
                </a:gridCol>
              </a:tblGrid>
              <a:tr h="370840">
                <a:tc>
                  <a:txBody>
                    <a:bodyPr/>
                    <a:lstStyle/>
                    <a:p>
                      <a:r>
                        <a:rPr lang="en-US" dirty="0"/>
                        <a:t>Terms</a:t>
                      </a:r>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Common Spanning Tree (CST)</a:t>
                      </a:r>
                      <a:endParaRPr lang="en-US" sz="1600" dirty="0">
                        <a:solidFill>
                          <a:srgbClr val="000000"/>
                        </a:solidFill>
                      </a:endParaRPr>
                    </a:p>
                  </a:txBody>
                  <a:tcPr/>
                </a:tc>
                <a:extLst>
                  <a:ext uri="{0D108BD9-81ED-4DB2-BD59-A6C34878D82A}">
                    <a16:rowId xmlns:a16="http://schemas.microsoft.com/office/drawing/2014/main" val="10001"/>
                  </a:ext>
                </a:extLst>
              </a:tr>
              <a:tr h="370840">
                <a:tc>
                  <a:txBody>
                    <a:bodyPr/>
                    <a:lstStyle/>
                    <a:p>
                      <a:r>
                        <a:rPr lang="en-US" sz="1600" dirty="0">
                          <a:solidFill>
                            <a:srgbClr val="000000"/>
                          </a:solidFill>
                        </a:rPr>
                        <a:t>Internal spanning tree (IST)</a:t>
                      </a:r>
                    </a:p>
                  </a:txBody>
                  <a:tcPr/>
                </a:tc>
                <a:extLst>
                  <a:ext uri="{0D108BD9-81ED-4DB2-BD59-A6C34878D82A}">
                    <a16:rowId xmlns:a16="http://schemas.microsoft.com/office/drawing/2014/main" val="10002"/>
                  </a:ext>
                </a:extLst>
              </a:tr>
              <a:tr h="370840">
                <a:tc>
                  <a:txBody>
                    <a:bodyPr/>
                    <a:lstStyle/>
                    <a:p>
                      <a:r>
                        <a:rPr lang="en-US" sz="1600" dirty="0">
                          <a:solidFill>
                            <a:srgbClr val="000000"/>
                          </a:solidFill>
                        </a:rPr>
                        <a:t>MST instance (MSTI)</a:t>
                      </a:r>
                    </a:p>
                  </a:txBody>
                  <a:tcPr/>
                </a:tc>
                <a:extLst>
                  <a:ext uri="{0D108BD9-81ED-4DB2-BD59-A6C34878D82A}">
                    <a16:rowId xmlns:a16="http://schemas.microsoft.com/office/drawing/2014/main" val="10003"/>
                  </a:ext>
                </a:extLst>
              </a:tr>
              <a:tr h="370840">
                <a:tc>
                  <a:txBody>
                    <a:bodyPr/>
                    <a:lstStyle/>
                    <a:p>
                      <a:r>
                        <a:rPr lang="en-US" sz="1600" dirty="0">
                          <a:solidFill>
                            <a:srgbClr val="000000"/>
                          </a:solidFill>
                        </a:rPr>
                        <a:t>MST region</a:t>
                      </a:r>
                    </a:p>
                  </a:txBody>
                  <a:tcPr/>
                </a:tc>
                <a:extLst>
                  <a:ext uri="{0D108BD9-81ED-4DB2-BD59-A6C34878D82A}">
                    <a16:rowId xmlns:a16="http://schemas.microsoft.com/office/drawing/2014/main" val="484575342"/>
                  </a:ext>
                </a:extLst>
              </a:tr>
              <a:tr h="370840">
                <a:tc>
                  <a:txBody>
                    <a:bodyPr/>
                    <a:lstStyle/>
                    <a:p>
                      <a:r>
                        <a:rPr lang="en-US" sz="1600" dirty="0">
                          <a:solidFill>
                            <a:srgbClr val="000000"/>
                          </a:solidFill>
                        </a:rPr>
                        <a:t>MST region boundary</a:t>
                      </a:r>
                    </a:p>
                  </a:txBody>
                  <a:tcPr/>
                </a:tc>
                <a:extLst>
                  <a:ext uri="{0D108BD9-81ED-4DB2-BD59-A6C34878D82A}">
                    <a16:rowId xmlns:a16="http://schemas.microsoft.com/office/drawing/2014/main" val="92374126"/>
                  </a:ext>
                </a:extLst>
              </a:tr>
              <a:tr h="370840">
                <a:tc>
                  <a:txBody>
                    <a:bodyPr/>
                    <a:lstStyle/>
                    <a:p>
                      <a:r>
                        <a:rPr lang="en-US" sz="1600" dirty="0">
                          <a:solidFill>
                            <a:srgbClr val="000000"/>
                          </a:solidFill>
                        </a:rPr>
                        <a:t>PVST simulation check</a:t>
                      </a:r>
                    </a:p>
                  </a:txBody>
                  <a:tcPr/>
                </a:tc>
                <a:extLst>
                  <a:ext uri="{0D108BD9-81ED-4DB2-BD59-A6C34878D82A}">
                    <a16:rowId xmlns:a16="http://schemas.microsoft.com/office/drawing/2014/main" val="1691066670"/>
                  </a:ext>
                </a:extLst>
              </a:tr>
            </a:tbl>
          </a:graphicData>
        </a:graphic>
      </p:graphicFrame>
    </p:spTree>
    <p:extLst>
      <p:ext uri="{BB962C8B-B14F-4D97-AF65-F5344CB8AC3E}">
        <p14:creationId xmlns:p14="http://schemas.microsoft.com/office/powerpoint/2010/main" val="260191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681318"/>
          </a:xfrm>
        </p:spPr>
        <p:txBody>
          <a:bodyPr/>
          <a:lstStyle/>
          <a:p>
            <a:r>
              <a:rPr lang="en-US" sz="1600" dirty="0"/>
              <a:t>Prepare for the Exam</a:t>
            </a:r>
            <a:br>
              <a:rPr lang="en-US" sz="2400" dirty="0"/>
            </a:br>
            <a:r>
              <a:rPr lang="en-US" sz="2400" dirty="0"/>
              <a:t>Command Reference for Chapter 4</a:t>
            </a:r>
          </a:p>
        </p:txBody>
      </p:sp>
      <p:graphicFrame>
        <p:nvGraphicFramePr>
          <p:cNvPr id="2" name="Table 1"/>
          <p:cNvGraphicFramePr>
            <a:graphicFrameLocks noGrp="1"/>
          </p:cNvGraphicFramePr>
          <p:nvPr>
            <p:extLst>
              <p:ext uri="{D42A27DB-BD31-4B8C-83A1-F6EECF244321}">
                <p14:modId xmlns:p14="http://schemas.microsoft.com/office/powerpoint/2010/main" val="2829635904"/>
              </p:ext>
            </p:extLst>
          </p:nvPr>
        </p:nvGraphicFramePr>
        <p:xfrm>
          <a:off x="262408" y="681319"/>
          <a:ext cx="8446477" cy="4189680"/>
        </p:xfrm>
        <a:graphic>
          <a:graphicData uri="http://schemas.openxmlformats.org/drawingml/2006/table">
            <a:tbl>
              <a:tblPr firstRow="1" bandRow="1">
                <a:tableStyleId>{5C22544A-7EE6-4342-B048-85BDC9FD1C3A}</a:tableStyleId>
              </a:tblPr>
              <a:tblGrid>
                <a:gridCol w="3797464">
                  <a:extLst>
                    <a:ext uri="{9D8B030D-6E8A-4147-A177-3AD203B41FA5}">
                      <a16:colId xmlns:a16="http://schemas.microsoft.com/office/drawing/2014/main" val="20000"/>
                    </a:ext>
                  </a:extLst>
                </a:gridCol>
                <a:gridCol w="4649013">
                  <a:extLst>
                    <a:ext uri="{9D8B030D-6E8A-4147-A177-3AD203B41FA5}">
                      <a16:colId xmlns:a16="http://schemas.microsoft.com/office/drawing/2014/main" val="20001"/>
                    </a:ext>
                  </a:extLst>
                </a:gridCol>
              </a:tblGrid>
              <a:tr h="303141">
                <a:tc>
                  <a:txBody>
                    <a:bodyPr/>
                    <a:lstStyle/>
                    <a:p>
                      <a:r>
                        <a:rPr lang="en-US" dirty="0"/>
                        <a:t>Task</a:t>
                      </a:r>
                    </a:p>
                  </a:txBody>
                  <a:tcPr/>
                </a:tc>
                <a:tc>
                  <a:txBody>
                    <a:bodyPr/>
                    <a:lstStyle/>
                    <a:p>
                      <a:r>
                        <a:rPr lang="en-US" sz="1400" b="1" i="0" u="none" strike="noStrike" kern="1200" baseline="0" dirty="0">
                          <a:solidFill>
                            <a:schemeClr val="lt1"/>
                          </a:solidFill>
                          <a:latin typeface="+mn-lt"/>
                          <a:ea typeface="+mn-ea"/>
                          <a:cs typeface="+mn-cs"/>
                        </a:rPr>
                        <a:t>Command Syntax</a:t>
                      </a:r>
                      <a:endParaRPr lang="en-US" dirty="0"/>
                    </a:p>
                  </a:txBody>
                  <a:tcPr/>
                </a:tc>
                <a:extLst>
                  <a:ext uri="{0D108BD9-81ED-4DB2-BD59-A6C34878D82A}">
                    <a16:rowId xmlns:a16="http://schemas.microsoft.com/office/drawing/2014/main" val="10000"/>
                  </a:ext>
                </a:extLst>
              </a:tr>
              <a:tr h="296960">
                <a:tc>
                  <a:txBody>
                    <a:bodyPr/>
                    <a:lstStyle/>
                    <a:p>
                      <a:r>
                        <a:rPr lang="en-US" sz="1200" dirty="0">
                          <a:solidFill>
                            <a:srgbClr val="000000"/>
                          </a:solidFill>
                          <a:effectLst/>
                          <a:latin typeface="+mj-lt"/>
                        </a:rPr>
                        <a:t>Configure the switch for a basic MST region that includes all VLANS and the version number 1 </a:t>
                      </a:r>
                    </a:p>
                  </a:txBody>
                  <a:tcPr anchor="ctr"/>
                </a:tc>
                <a:tc>
                  <a:txBody>
                    <a:bodyPr/>
                    <a:lstStyle/>
                    <a:p>
                      <a:r>
                        <a:rPr lang="en-US" sz="1200" b="1" dirty="0">
                          <a:solidFill>
                            <a:srgbClr val="000000"/>
                          </a:solidFill>
                          <a:effectLst/>
                          <a:latin typeface="+mj-lt"/>
                        </a:rPr>
                        <a:t>spanning-tree mode mst </a:t>
                      </a:r>
                    </a:p>
                    <a:p>
                      <a:r>
                        <a:rPr lang="en-US" sz="1200" b="1" dirty="0">
                          <a:solidFill>
                            <a:srgbClr val="000000"/>
                          </a:solidFill>
                          <a:effectLst/>
                          <a:latin typeface="+mj-lt"/>
                        </a:rPr>
                        <a:t>spanning-tree mst configuration</a:t>
                      </a:r>
                    </a:p>
                    <a:p>
                      <a:r>
                        <a:rPr lang="en-US" sz="1200" b="1" dirty="0">
                          <a:solidFill>
                            <a:srgbClr val="000000"/>
                          </a:solidFill>
                          <a:effectLst/>
                          <a:latin typeface="+mj-lt"/>
                        </a:rPr>
                        <a:t>instance </a:t>
                      </a:r>
                      <a:r>
                        <a:rPr lang="en-US" sz="1200" dirty="0">
                          <a:solidFill>
                            <a:srgbClr val="000000"/>
                          </a:solidFill>
                          <a:effectLst/>
                          <a:latin typeface="+mj-lt"/>
                        </a:rPr>
                        <a:t>0 </a:t>
                      </a:r>
                      <a:r>
                        <a:rPr lang="en-US" sz="1200" b="1" dirty="0">
                          <a:solidFill>
                            <a:srgbClr val="000000"/>
                          </a:solidFill>
                          <a:effectLst/>
                          <a:latin typeface="+mj-lt"/>
                        </a:rPr>
                        <a:t>vlan </a:t>
                      </a:r>
                      <a:r>
                        <a:rPr lang="en-US" sz="1200" i="1" dirty="0">
                          <a:solidFill>
                            <a:srgbClr val="000000"/>
                          </a:solidFill>
                          <a:effectLst/>
                          <a:latin typeface="+mj-lt"/>
                        </a:rPr>
                        <a:t>1-4094</a:t>
                      </a:r>
                      <a:br>
                        <a:rPr lang="en-US" sz="1200" dirty="0">
                          <a:solidFill>
                            <a:srgbClr val="000000"/>
                          </a:solidFill>
                          <a:effectLst/>
                          <a:latin typeface="+mj-lt"/>
                        </a:rPr>
                      </a:br>
                      <a:r>
                        <a:rPr lang="en-US" sz="1200" b="1" dirty="0">
                          <a:solidFill>
                            <a:srgbClr val="000000"/>
                          </a:solidFill>
                          <a:effectLst/>
                          <a:latin typeface="+mj-lt"/>
                        </a:rPr>
                        <a:t>revision 1 </a:t>
                      </a:r>
                      <a:endParaRPr lang="en-US" sz="1200" dirty="0">
                        <a:solidFill>
                          <a:srgbClr val="000000"/>
                        </a:solidFill>
                        <a:effectLst/>
                        <a:latin typeface="+mj-lt"/>
                      </a:endParaRPr>
                    </a:p>
                  </a:txBody>
                  <a:tcPr anchor="ctr"/>
                </a:tc>
                <a:extLst>
                  <a:ext uri="{0D108BD9-81ED-4DB2-BD59-A6C34878D82A}">
                    <a16:rowId xmlns:a16="http://schemas.microsoft.com/office/drawing/2014/main" val="3835337507"/>
                  </a:ext>
                </a:extLst>
              </a:tr>
              <a:tr h="296960">
                <a:tc>
                  <a:txBody>
                    <a:bodyPr/>
                    <a:lstStyle/>
                    <a:p>
                      <a:r>
                        <a:rPr lang="en-US" sz="1200" dirty="0">
                          <a:solidFill>
                            <a:srgbClr val="000000"/>
                          </a:solidFill>
                          <a:effectLst/>
                          <a:latin typeface="+mj-lt"/>
                        </a:rPr>
                        <a:t>Modify a switch’s MSTI priority or make it the root bridge for the MSTI </a:t>
                      </a:r>
                    </a:p>
                  </a:txBody>
                  <a:tcPr anchor="ctr"/>
                </a:tc>
                <a:tc>
                  <a:txBody>
                    <a:bodyPr/>
                    <a:lstStyle/>
                    <a:p>
                      <a:r>
                        <a:rPr lang="en-US" sz="1200" b="1" dirty="0">
                          <a:solidFill>
                            <a:srgbClr val="000000"/>
                          </a:solidFill>
                          <a:effectLst/>
                          <a:latin typeface="+mj-lt"/>
                        </a:rPr>
                        <a:t>spanning-tree mst </a:t>
                      </a:r>
                      <a:r>
                        <a:rPr lang="en-US" sz="1200" i="1" dirty="0">
                          <a:solidFill>
                            <a:srgbClr val="000000"/>
                          </a:solidFill>
                          <a:effectLst/>
                          <a:latin typeface="+mj-lt"/>
                        </a:rPr>
                        <a:t>instance-number</a:t>
                      </a:r>
                      <a:r>
                        <a:rPr lang="en-US" sz="1200" dirty="0">
                          <a:solidFill>
                            <a:srgbClr val="000000"/>
                          </a:solidFill>
                          <a:effectLst/>
                          <a:latin typeface="+mj-lt"/>
                        </a:rPr>
                        <a:t> </a:t>
                      </a:r>
                      <a:r>
                        <a:rPr lang="en-US" sz="1200" b="1" dirty="0">
                          <a:solidFill>
                            <a:srgbClr val="000000"/>
                          </a:solidFill>
                          <a:effectLst/>
                          <a:latin typeface="+mj-lt"/>
                        </a:rPr>
                        <a:t>priority </a:t>
                      </a:r>
                      <a:r>
                        <a:rPr lang="en-US" sz="1200" i="1" dirty="0">
                          <a:solidFill>
                            <a:srgbClr val="000000"/>
                          </a:solidFill>
                          <a:effectLst/>
                          <a:latin typeface="+mj-lt"/>
                        </a:rPr>
                        <a:t>priority</a:t>
                      </a:r>
                      <a:r>
                        <a:rPr lang="en-US" sz="1200" dirty="0">
                          <a:solidFill>
                            <a:srgbClr val="000000"/>
                          </a:solidFill>
                          <a:effectLst/>
                          <a:latin typeface="+mj-lt"/>
                        </a:rPr>
                        <a:t> </a:t>
                      </a:r>
                    </a:p>
                    <a:p>
                      <a:r>
                        <a:rPr lang="en-US" sz="1200" dirty="0">
                          <a:solidFill>
                            <a:srgbClr val="000000"/>
                          </a:solidFill>
                          <a:effectLst/>
                          <a:latin typeface="+mj-lt"/>
                        </a:rPr>
                        <a:t>OR </a:t>
                      </a:r>
                    </a:p>
                    <a:p>
                      <a:r>
                        <a:rPr lang="en-US" sz="1200" b="1" dirty="0">
                          <a:solidFill>
                            <a:srgbClr val="000000"/>
                          </a:solidFill>
                          <a:effectLst/>
                          <a:latin typeface="+mj-lt"/>
                        </a:rPr>
                        <a:t>spanning-tree mst </a:t>
                      </a:r>
                      <a:r>
                        <a:rPr lang="en-US" sz="1200" i="1" dirty="0">
                          <a:solidFill>
                            <a:srgbClr val="000000"/>
                          </a:solidFill>
                          <a:effectLst/>
                          <a:latin typeface="+mj-lt"/>
                        </a:rPr>
                        <a:t>instance-number</a:t>
                      </a:r>
                      <a:r>
                        <a:rPr lang="en-US" sz="1200" dirty="0">
                          <a:solidFill>
                            <a:srgbClr val="000000"/>
                          </a:solidFill>
                          <a:effectLst/>
                          <a:latin typeface="+mj-lt"/>
                        </a:rPr>
                        <a:t> </a:t>
                      </a:r>
                      <a:r>
                        <a:rPr lang="en-US" sz="1200" b="1" dirty="0">
                          <a:solidFill>
                            <a:srgbClr val="000000"/>
                          </a:solidFill>
                          <a:effectLst/>
                          <a:latin typeface="+mj-lt"/>
                        </a:rPr>
                        <a:t>root </a:t>
                      </a:r>
                      <a:r>
                        <a:rPr lang="en-US" sz="1200" dirty="0">
                          <a:solidFill>
                            <a:srgbClr val="000000"/>
                          </a:solidFill>
                          <a:effectLst/>
                          <a:latin typeface="+mj-lt"/>
                        </a:rPr>
                        <a:t>{</a:t>
                      </a:r>
                      <a:r>
                        <a:rPr lang="en-US" sz="1200" b="1" dirty="0">
                          <a:solidFill>
                            <a:srgbClr val="000000"/>
                          </a:solidFill>
                          <a:effectLst/>
                          <a:latin typeface="+mj-lt"/>
                        </a:rPr>
                        <a:t>primary </a:t>
                      </a:r>
                      <a:r>
                        <a:rPr lang="en-US" sz="1200" dirty="0">
                          <a:solidFill>
                            <a:srgbClr val="000000"/>
                          </a:solidFill>
                          <a:effectLst/>
                          <a:latin typeface="+mj-lt"/>
                        </a:rPr>
                        <a:t>| </a:t>
                      </a:r>
                      <a:r>
                        <a:rPr lang="en-US" sz="1200" b="1" dirty="0">
                          <a:solidFill>
                            <a:srgbClr val="000000"/>
                          </a:solidFill>
                          <a:effectLst/>
                          <a:latin typeface="+mj-lt"/>
                        </a:rPr>
                        <a:t>secondary</a:t>
                      </a:r>
                      <a:r>
                        <a:rPr lang="en-US" sz="1200" dirty="0">
                          <a:solidFill>
                            <a:srgbClr val="000000"/>
                          </a:solidFill>
                          <a:effectLst/>
                          <a:latin typeface="+mj-lt"/>
                        </a:rPr>
                        <a:t>}[</a:t>
                      </a:r>
                      <a:r>
                        <a:rPr lang="en-US" sz="1200" b="1" dirty="0">
                          <a:solidFill>
                            <a:srgbClr val="000000"/>
                          </a:solidFill>
                          <a:effectLst/>
                          <a:latin typeface="+mj-lt"/>
                        </a:rPr>
                        <a:t>diameter </a:t>
                      </a:r>
                      <a:r>
                        <a:rPr lang="en-US" sz="1200" i="1" dirty="0">
                          <a:solidFill>
                            <a:srgbClr val="000000"/>
                          </a:solidFill>
                          <a:effectLst/>
                          <a:latin typeface="+mj-lt"/>
                        </a:rPr>
                        <a:t>diameter</a:t>
                      </a:r>
                      <a:r>
                        <a:rPr lang="en-US" sz="1200" dirty="0">
                          <a:solidFill>
                            <a:srgbClr val="000000"/>
                          </a:solidFill>
                          <a:effectLst/>
                          <a:latin typeface="+mj-lt"/>
                        </a:rPr>
                        <a:t>] </a:t>
                      </a:r>
                    </a:p>
                  </a:txBody>
                  <a:tcPr anchor="ctr"/>
                </a:tc>
                <a:extLst>
                  <a:ext uri="{0D108BD9-81ED-4DB2-BD59-A6C34878D82A}">
                    <a16:rowId xmlns:a16="http://schemas.microsoft.com/office/drawing/2014/main" val="2096644633"/>
                  </a:ext>
                </a:extLst>
              </a:tr>
              <a:tr h="296960">
                <a:tc>
                  <a:txBody>
                    <a:bodyPr/>
                    <a:lstStyle/>
                    <a:p>
                      <a:r>
                        <a:rPr lang="en-US" sz="1200" dirty="0">
                          <a:solidFill>
                            <a:srgbClr val="000000"/>
                          </a:solidFill>
                          <a:effectLst/>
                          <a:latin typeface="+mj-lt"/>
                        </a:rPr>
                        <a:t>Specify additional VLANs to an MSTI </a:t>
                      </a:r>
                    </a:p>
                  </a:txBody>
                  <a:tcPr anchor="ctr"/>
                </a:tc>
                <a:tc>
                  <a:txBody>
                    <a:bodyPr/>
                    <a:lstStyle/>
                    <a:p>
                      <a:r>
                        <a:rPr lang="en-US" sz="1200" b="1" dirty="0">
                          <a:solidFill>
                            <a:srgbClr val="000000"/>
                          </a:solidFill>
                          <a:effectLst/>
                          <a:latin typeface="+mj-lt"/>
                        </a:rPr>
                        <a:t>spanning-tree mst configuration instance </a:t>
                      </a:r>
                      <a:r>
                        <a:rPr lang="en-US" sz="1200" i="1" dirty="0">
                          <a:solidFill>
                            <a:srgbClr val="000000"/>
                          </a:solidFill>
                          <a:effectLst/>
                          <a:latin typeface="+mj-lt"/>
                        </a:rPr>
                        <a:t>instance-number</a:t>
                      </a:r>
                      <a:r>
                        <a:rPr lang="en-US" sz="1200" dirty="0">
                          <a:solidFill>
                            <a:srgbClr val="000000"/>
                          </a:solidFill>
                          <a:effectLst/>
                          <a:latin typeface="+mj-lt"/>
                        </a:rPr>
                        <a:t> </a:t>
                      </a:r>
                      <a:r>
                        <a:rPr lang="en-US" sz="1200" b="1" dirty="0">
                          <a:solidFill>
                            <a:srgbClr val="000000"/>
                          </a:solidFill>
                          <a:effectLst/>
                          <a:latin typeface="+mj-lt"/>
                        </a:rPr>
                        <a:t>vlan </a:t>
                      </a:r>
                      <a:r>
                        <a:rPr lang="en-US" sz="1200" i="1" dirty="0">
                          <a:solidFill>
                            <a:srgbClr val="000000"/>
                          </a:solidFill>
                          <a:effectLst/>
                          <a:latin typeface="+mj-lt"/>
                        </a:rPr>
                        <a:t>vlan-id </a:t>
                      </a:r>
                    </a:p>
                  </a:txBody>
                  <a:tcPr anchor="ctr"/>
                </a:tc>
                <a:extLst>
                  <a:ext uri="{0D108BD9-81ED-4DB2-BD59-A6C34878D82A}">
                    <a16:rowId xmlns:a16="http://schemas.microsoft.com/office/drawing/2014/main" val="178654664"/>
                  </a:ext>
                </a:extLst>
              </a:tr>
              <a:tr h="296960">
                <a:tc>
                  <a:txBody>
                    <a:bodyPr/>
                    <a:lstStyle/>
                    <a:p>
                      <a:r>
                        <a:rPr lang="en-US" sz="1200" dirty="0">
                          <a:solidFill>
                            <a:srgbClr val="000000"/>
                          </a:solidFill>
                          <a:effectLst/>
                          <a:latin typeface="+mj-lt"/>
                        </a:rPr>
                        <a:t>Change the MST version number </a:t>
                      </a:r>
                    </a:p>
                  </a:txBody>
                  <a:tcPr anchor="ctr"/>
                </a:tc>
                <a:tc>
                  <a:txBody>
                    <a:bodyPr/>
                    <a:lstStyle/>
                    <a:p>
                      <a:r>
                        <a:rPr lang="en-US" sz="1200" b="1" dirty="0">
                          <a:solidFill>
                            <a:srgbClr val="000000"/>
                          </a:solidFill>
                          <a:effectLst/>
                          <a:latin typeface="+mj-lt"/>
                        </a:rPr>
                        <a:t>spanning-tree mst configuration revision </a:t>
                      </a:r>
                      <a:r>
                        <a:rPr lang="en-US" sz="1200" i="1" dirty="0">
                          <a:solidFill>
                            <a:srgbClr val="000000"/>
                          </a:solidFill>
                          <a:effectLst/>
                          <a:latin typeface="+mj-lt"/>
                        </a:rPr>
                        <a:t>version</a:t>
                      </a:r>
                      <a:r>
                        <a:rPr lang="en-US" sz="1200" dirty="0">
                          <a:solidFill>
                            <a:srgbClr val="000000"/>
                          </a:solidFill>
                          <a:effectLst/>
                          <a:latin typeface="+mj-lt"/>
                        </a:rPr>
                        <a:t> </a:t>
                      </a:r>
                    </a:p>
                  </a:txBody>
                  <a:tcPr anchor="ctr"/>
                </a:tc>
                <a:extLst>
                  <a:ext uri="{0D108BD9-81ED-4DB2-BD59-A6C34878D82A}">
                    <a16:rowId xmlns:a16="http://schemas.microsoft.com/office/drawing/2014/main" val="3768158406"/>
                  </a:ext>
                </a:extLst>
              </a:tr>
              <a:tr h="296960">
                <a:tc>
                  <a:txBody>
                    <a:bodyPr/>
                    <a:lstStyle/>
                    <a:p>
                      <a:r>
                        <a:rPr lang="en-US" sz="1200" dirty="0">
                          <a:solidFill>
                            <a:srgbClr val="000000"/>
                          </a:solidFill>
                          <a:effectLst/>
                          <a:latin typeface="+mj-lt"/>
                        </a:rPr>
                        <a:t>Change the port cost for a specific MSTI </a:t>
                      </a:r>
                    </a:p>
                  </a:txBody>
                  <a:tcPr anchor="ctr"/>
                </a:tc>
                <a:tc>
                  <a:txBody>
                    <a:bodyPr/>
                    <a:lstStyle/>
                    <a:p>
                      <a:r>
                        <a:rPr lang="en-US" sz="1200" b="1" dirty="0">
                          <a:solidFill>
                            <a:srgbClr val="000000"/>
                          </a:solidFill>
                          <a:effectLst/>
                          <a:latin typeface="+mj-lt"/>
                        </a:rPr>
                        <a:t>spanning-tree mst </a:t>
                      </a:r>
                      <a:r>
                        <a:rPr lang="en-US" sz="1200" i="1" dirty="0">
                          <a:solidFill>
                            <a:srgbClr val="000000"/>
                          </a:solidFill>
                          <a:effectLst/>
                          <a:latin typeface="+mj-lt"/>
                        </a:rPr>
                        <a:t>instance-number</a:t>
                      </a:r>
                      <a:r>
                        <a:rPr lang="en-US" sz="1200" dirty="0">
                          <a:solidFill>
                            <a:srgbClr val="000000"/>
                          </a:solidFill>
                          <a:effectLst/>
                          <a:latin typeface="+mj-lt"/>
                        </a:rPr>
                        <a:t> </a:t>
                      </a:r>
                      <a:r>
                        <a:rPr lang="en-US" sz="1200" b="1" dirty="0">
                          <a:solidFill>
                            <a:srgbClr val="000000"/>
                          </a:solidFill>
                          <a:effectLst/>
                          <a:latin typeface="+mj-lt"/>
                        </a:rPr>
                        <a:t>cost </a:t>
                      </a:r>
                      <a:r>
                        <a:rPr lang="en-US" sz="1200" i="1" dirty="0">
                          <a:solidFill>
                            <a:srgbClr val="000000"/>
                          </a:solidFill>
                          <a:effectLst/>
                          <a:latin typeface="+mj-lt"/>
                        </a:rPr>
                        <a:t>cost</a:t>
                      </a:r>
                      <a:r>
                        <a:rPr lang="en-US" sz="1200" dirty="0">
                          <a:solidFill>
                            <a:srgbClr val="000000"/>
                          </a:solidFill>
                          <a:effectLst/>
                          <a:latin typeface="+mj-lt"/>
                        </a:rPr>
                        <a:t> </a:t>
                      </a:r>
                    </a:p>
                  </a:txBody>
                  <a:tcPr anchor="ctr"/>
                </a:tc>
                <a:extLst>
                  <a:ext uri="{0D108BD9-81ED-4DB2-BD59-A6C34878D82A}">
                    <a16:rowId xmlns:a16="http://schemas.microsoft.com/office/drawing/2014/main" val="588271021"/>
                  </a:ext>
                </a:extLst>
              </a:tr>
              <a:tr h="296960">
                <a:tc>
                  <a:txBody>
                    <a:bodyPr/>
                    <a:lstStyle/>
                    <a:p>
                      <a:r>
                        <a:rPr lang="en-US" sz="1200" dirty="0">
                          <a:solidFill>
                            <a:srgbClr val="000000"/>
                          </a:solidFill>
                          <a:effectLst/>
                          <a:latin typeface="+mj-lt"/>
                        </a:rPr>
                        <a:t>Change the port priority for a specific MSTI </a:t>
                      </a:r>
                    </a:p>
                  </a:txBody>
                  <a:tcPr anchor="ctr"/>
                </a:tc>
                <a:tc>
                  <a:txBody>
                    <a:bodyPr/>
                    <a:lstStyle/>
                    <a:p>
                      <a:r>
                        <a:rPr lang="en-US" sz="1200" b="1" dirty="0">
                          <a:solidFill>
                            <a:srgbClr val="000000"/>
                          </a:solidFill>
                          <a:effectLst/>
                          <a:latin typeface="+mj-lt"/>
                        </a:rPr>
                        <a:t>spanning-tree mst</a:t>
                      </a:r>
                      <a:r>
                        <a:rPr lang="en-US" sz="1200" b="1" i="1" dirty="0">
                          <a:solidFill>
                            <a:srgbClr val="000000"/>
                          </a:solidFill>
                          <a:effectLst/>
                          <a:latin typeface="+mj-lt"/>
                        </a:rPr>
                        <a:t> </a:t>
                      </a:r>
                      <a:r>
                        <a:rPr lang="en-US" sz="1200" i="1" dirty="0">
                          <a:solidFill>
                            <a:srgbClr val="000000"/>
                          </a:solidFill>
                          <a:effectLst/>
                          <a:latin typeface="+mj-lt"/>
                        </a:rPr>
                        <a:t>instance-number </a:t>
                      </a:r>
                      <a:r>
                        <a:rPr lang="en-US" sz="1200" b="1" dirty="0">
                          <a:solidFill>
                            <a:srgbClr val="000000"/>
                          </a:solidFill>
                          <a:effectLst/>
                          <a:latin typeface="+mj-lt"/>
                        </a:rPr>
                        <a:t>port- priority </a:t>
                      </a:r>
                      <a:r>
                        <a:rPr lang="en-US" sz="1200" i="1" dirty="0">
                          <a:solidFill>
                            <a:srgbClr val="000000"/>
                          </a:solidFill>
                          <a:effectLst/>
                          <a:latin typeface="+mj-lt"/>
                        </a:rPr>
                        <a:t>priority</a:t>
                      </a:r>
                      <a:r>
                        <a:rPr lang="en-US" sz="1200" dirty="0">
                          <a:solidFill>
                            <a:srgbClr val="000000"/>
                          </a:solidFill>
                          <a:effectLst/>
                          <a:latin typeface="+mj-lt"/>
                        </a:rPr>
                        <a:t> </a:t>
                      </a:r>
                    </a:p>
                  </a:txBody>
                  <a:tcPr anchor="ctr"/>
                </a:tc>
                <a:extLst>
                  <a:ext uri="{0D108BD9-81ED-4DB2-BD59-A6C34878D82A}">
                    <a16:rowId xmlns:a16="http://schemas.microsoft.com/office/drawing/2014/main" val="712423432"/>
                  </a:ext>
                </a:extLst>
              </a:tr>
              <a:tr h="296960">
                <a:tc>
                  <a:txBody>
                    <a:bodyPr/>
                    <a:lstStyle/>
                    <a:p>
                      <a:r>
                        <a:rPr lang="en-US" sz="1200" dirty="0">
                          <a:solidFill>
                            <a:srgbClr val="000000"/>
                          </a:solidFill>
                          <a:effectLst/>
                          <a:latin typeface="+mj-lt"/>
                        </a:rPr>
                        <a:t>Display the MST configuration </a:t>
                      </a:r>
                    </a:p>
                  </a:txBody>
                  <a:tcPr anchor="ctr"/>
                </a:tc>
                <a:tc>
                  <a:txBody>
                    <a:bodyPr/>
                    <a:lstStyle/>
                    <a:p>
                      <a:r>
                        <a:rPr lang="en-US" sz="1200" b="1" dirty="0">
                          <a:solidFill>
                            <a:srgbClr val="000000"/>
                          </a:solidFill>
                          <a:effectLst/>
                          <a:latin typeface="+mj-lt"/>
                        </a:rPr>
                        <a:t>show spanning-tree mst configuration </a:t>
                      </a:r>
                      <a:endParaRPr lang="en-US" sz="1200" dirty="0">
                        <a:solidFill>
                          <a:srgbClr val="000000"/>
                        </a:solidFill>
                        <a:effectLst/>
                        <a:latin typeface="+mj-lt"/>
                      </a:endParaRPr>
                    </a:p>
                  </a:txBody>
                  <a:tcPr anchor="ctr"/>
                </a:tc>
                <a:extLst>
                  <a:ext uri="{0D108BD9-81ED-4DB2-BD59-A6C34878D82A}">
                    <a16:rowId xmlns:a16="http://schemas.microsoft.com/office/drawing/2014/main" val="1814590859"/>
                  </a:ext>
                </a:extLst>
              </a:tr>
              <a:tr h="296960">
                <a:tc>
                  <a:txBody>
                    <a:bodyPr/>
                    <a:lstStyle/>
                    <a:p>
                      <a:r>
                        <a:rPr lang="en-US" sz="1200" dirty="0">
                          <a:solidFill>
                            <a:srgbClr val="000000"/>
                          </a:solidFill>
                          <a:effectLst/>
                          <a:latin typeface="+mj-lt"/>
                        </a:rPr>
                        <a:t>Verify the MST switch status </a:t>
                      </a:r>
                    </a:p>
                  </a:txBody>
                  <a:tcPr anchor="ctr"/>
                </a:tc>
                <a:tc>
                  <a:txBody>
                    <a:bodyPr/>
                    <a:lstStyle/>
                    <a:p>
                      <a:r>
                        <a:rPr lang="en-US" sz="1200" b="1" dirty="0">
                          <a:solidFill>
                            <a:srgbClr val="000000"/>
                          </a:solidFill>
                          <a:effectLst/>
                          <a:latin typeface="+mj-lt"/>
                        </a:rPr>
                        <a:t>show spanning-tree mst </a:t>
                      </a:r>
                      <a:r>
                        <a:rPr lang="en-US" sz="1200" dirty="0">
                          <a:solidFill>
                            <a:srgbClr val="000000"/>
                          </a:solidFill>
                          <a:effectLst/>
                          <a:latin typeface="+mj-lt"/>
                        </a:rPr>
                        <a:t>[</a:t>
                      </a:r>
                      <a:r>
                        <a:rPr lang="en-US" sz="1200" i="1" dirty="0">
                          <a:solidFill>
                            <a:srgbClr val="000000"/>
                          </a:solidFill>
                          <a:effectLst/>
                          <a:latin typeface="+mj-lt"/>
                        </a:rPr>
                        <a:t>instance-number</a:t>
                      </a:r>
                      <a:r>
                        <a:rPr lang="en-US" sz="1200" dirty="0">
                          <a:solidFill>
                            <a:srgbClr val="000000"/>
                          </a:solidFill>
                          <a:effectLst/>
                          <a:latin typeface="+mj-lt"/>
                        </a:rPr>
                        <a:t>] </a:t>
                      </a:r>
                    </a:p>
                  </a:txBody>
                  <a:tcPr anchor="ctr"/>
                </a:tc>
                <a:extLst>
                  <a:ext uri="{0D108BD9-81ED-4DB2-BD59-A6C34878D82A}">
                    <a16:rowId xmlns:a16="http://schemas.microsoft.com/office/drawing/2014/main" val="46184183"/>
                  </a:ext>
                </a:extLst>
              </a:tr>
              <a:tr h="296960">
                <a:tc>
                  <a:txBody>
                    <a:bodyPr/>
                    <a:lstStyle/>
                    <a:p>
                      <a:r>
                        <a:rPr lang="en-US" sz="1200" dirty="0">
                          <a:solidFill>
                            <a:srgbClr val="000000"/>
                          </a:solidFill>
                          <a:effectLst/>
                          <a:latin typeface="+mj-lt"/>
                        </a:rPr>
                        <a:t>View the STP topology for the MST </a:t>
                      </a:r>
                    </a:p>
                  </a:txBody>
                  <a:tcPr anchor="ctr"/>
                </a:tc>
                <a:tc>
                  <a:txBody>
                    <a:bodyPr/>
                    <a:lstStyle/>
                    <a:p>
                      <a:r>
                        <a:rPr lang="en-US" sz="1200" b="1" dirty="0">
                          <a:solidFill>
                            <a:srgbClr val="000000"/>
                          </a:solidFill>
                          <a:effectLst/>
                          <a:latin typeface="+mj-lt"/>
                        </a:rPr>
                        <a:t>show spanning-tree mst interface</a:t>
                      </a:r>
                      <a:r>
                        <a:rPr lang="en-US" sz="1200" b="1" i="1" dirty="0">
                          <a:solidFill>
                            <a:srgbClr val="000000"/>
                          </a:solidFill>
                          <a:effectLst/>
                          <a:latin typeface="+mj-lt"/>
                        </a:rPr>
                        <a:t> </a:t>
                      </a:r>
                      <a:r>
                        <a:rPr lang="en-US" sz="1200" i="1" dirty="0">
                          <a:solidFill>
                            <a:srgbClr val="000000"/>
                          </a:solidFill>
                          <a:effectLst/>
                          <a:latin typeface="+mj-lt"/>
                        </a:rPr>
                        <a:t>interface-id </a:t>
                      </a:r>
                    </a:p>
                  </a:txBody>
                  <a:tcPr anchor="ctr"/>
                </a:tc>
                <a:extLst>
                  <a:ext uri="{0D108BD9-81ED-4DB2-BD59-A6C34878D82A}">
                    <a16:rowId xmlns:a16="http://schemas.microsoft.com/office/drawing/2014/main" val="477450881"/>
                  </a:ext>
                </a:extLst>
              </a:tr>
            </a:tbl>
          </a:graphicData>
        </a:graphic>
      </p:graphicFrame>
    </p:spTree>
    <p:extLst>
      <p:ext uri="{BB962C8B-B14F-4D97-AF65-F5344CB8AC3E}">
        <p14:creationId xmlns:p14="http://schemas.microsoft.com/office/powerpoint/2010/main" val="182572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99479016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268950"/>
            <a:ext cx="7598042" cy="1021417"/>
          </a:xfrm>
        </p:spPr>
        <p:txBody>
          <a:bodyPr anchor="ctr"/>
          <a:lstStyle/>
          <a:p>
            <a:r>
              <a:rPr lang="en-US" sz="4800" dirty="0">
                <a:solidFill>
                  <a:schemeClr val="accent5">
                    <a:lumMod val="40000"/>
                    <a:lumOff val="60000"/>
                  </a:schemeClr>
                </a:solidFill>
              </a:rPr>
              <a:t>Multiple Spanning Tree Protocol</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1786920"/>
            <a:ext cx="8277832"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The original 802.1D standard only supported one STP instance for an entire switch network. Which means that it was not possible to load share traffic across links by blocking for specific VLANs on one line and blocking for other VLANS on alternate links. </a:t>
            </a:r>
          </a:p>
          <a:p>
            <a:pPr marL="285750" indent="-285750">
              <a:buFont typeface="Arial" panose="020B0604020202020204" pitchFamily="34" charset="0"/>
              <a:buChar char="•"/>
            </a:pPr>
            <a:r>
              <a:rPr lang="en-US" sz="1600" dirty="0">
                <a:solidFill>
                  <a:schemeClr val="accent5">
                    <a:lumMod val="40000"/>
                    <a:lumOff val="60000"/>
                  </a:schemeClr>
                </a:solidFill>
              </a:rPr>
              <a:t>Multiple Spanning Tree Protocol (MST) maps one or multiple VLANs to one STP instance.</a:t>
            </a:r>
          </a:p>
        </p:txBody>
      </p:sp>
    </p:spTree>
    <p:custDataLst>
      <p:tags r:id="rId1"/>
    </p:custDataLst>
    <p:extLst>
      <p:ext uri="{BB962C8B-B14F-4D97-AF65-F5344CB8AC3E}">
        <p14:creationId xmlns:p14="http://schemas.microsoft.com/office/powerpoint/2010/main" val="282487357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dirty="0"/>
            </a:br>
            <a:r>
              <a:rPr lang="en-US" sz="2400" dirty="0"/>
              <a:t>CST Topology</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48130" y="864383"/>
            <a:ext cx="8257988" cy="1054064"/>
          </a:xfrm>
        </p:spPr>
        <p:txBody>
          <a:bodyPr/>
          <a:lstStyle/>
          <a:p>
            <a:pPr marL="0" indent="0" algn="l" eaLnBrk="0" hangingPunct="0"/>
            <a:r>
              <a:rPr lang="en-US" sz="1600" dirty="0">
                <a:solidFill>
                  <a:srgbClr val="000000"/>
                </a:solidFill>
              </a:rPr>
              <a:t>The figure below shows a Common Spanning Tree (CST) topology. VLANs 1 - 4 share the same topology. Traffic from SW2 to SW3 must pass through SW1. If only SW2 and SW3 had end devices in VLAN 4, the topology could not be tuned to allow traffic to traverse directly between the two switches.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2" name="Picture 1">
            <a:extLst>
              <a:ext uri="{FF2B5EF4-FFF2-40B4-BE49-F238E27FC236}">
                <a16:creationId xmlns:a16="http://schemas.microsoft.com/office/drawing/2014/main" id="{3790DC83-38AD-F546-B3DF-47C65F0D1D68}"/>
              </a:ext>
            </a:extLst>
          </p:cNvPr>
          <p:cNvPicPr>
            <a:picLocks noChangeAspect="1"/>
          </p:cNvPicPr>
          <p:nvPr/>
        </p:nvPicPr>
        <p:blipFill>
          <a:blip r:embed="rId3"/>
          <a:stretch>
            <a:fillRect/>
          </a:stretch>
        </p:blipFill>
        <p:spPr>
          <a:xfrm>
            <a:off x="2255396" y="2071538"/>
            <a:ext cx="4330599" cy="2215891"/>
          </a:xfrm>
          <a:prstGeom prst="rect">
            <a:avLst/>
          </a:prstGeom>
        </p:spPr>
      </p:pic>
    </p:spTree>
    <p:extLst>
      <p:ext uri="{BB962C8B-B14F-4D97-AF65-F5344CB8AC3E}">
        <p14:creationId xmlns:p14="http://schemas.microsoft.com/office/powerpoint/2010/main" val="3237786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dirty="0"/>
            </a:br>
            <a:r>
              <a:rPr lang="en-US" sz="2400" dirty="0"/>
              <a:t>PVST Topologies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06813" y="852306"/>
            <a:ext cx="8257988" cy="1054064"/>
          </a:xfrm>
        </p:spPr>
        <p:txBody>
          <a:bodyPr/>
          <a:lstStyle/>
          <a:p>
            <a:pPr marL="0" indent="0" algn="l" eaLnBrk="0" hangingPunct="0"/>
            <a:r>
              <a:rPr lang="en-US" sz="1600" dirty="0">
                <a:solidFill>
                  <a:srgbClr val="000000"/>
                </a:solidFill>
              </a:rPr>
              <a:t>Per-VLAN Spanning Tree (PVST) provides a separate spanning tree instance for each VLAN configured on the network. The topologies below show how the switches maintain a different STP topology for each of the four VLANs. In environments with thousands of VLANs, maintaining an STP state for every VLAN can burden the switch’s processor.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7" name="Picture 6">
            <a:extLst>
              <a:ext uri="{FF2B5EF4-FFF2-40B4-BE49-F238E27FC236}">
                <a16:creationId xmlns:a16="http://schemas.microsoft.com/office/drawing/2014/main" id="{BB870CA4-BF52-3F48-86BB-1DE961B7C074}"/>
              </a:ext>
            </a:extLst>
          </p:cNvPr>
          <p:cNvPicPr>
            <a:picLocks noChangeAspect="1"/>
          </p:cNvPicPr>
          <p:nvPr/>
        </p:nvPicPr>
        <p:blipFill>
          <a:blip r:embed="rId3"/>
          <a:stretch>
            <a:fillRect/>
          </a:stretch>
        </p:blipFill>
        <p:spPr>
          <a:xfrm>
            <a:off x="610014" y="2128059"/>
            <a:ext cx="7661150" cy="1925176"/>
          </a:xfrm>
          <a:prstGeom prst="rect">
            <a:avLst/>
          </a:prstGeom>
        </p:spPr>
      </p:pic>
    </p:spTree>
    <p:extLst>
      <p:ext uri="{BB962C8B-B14F-4D97-AF65-F5344CB8AC3E}">
        <p14:creationId xmlns:p14="http://schemas.microsoft.com/office/powerpoint/2010/main" val="2538193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dirty="0"/>
            </a:br>
            <a:r>
              <a:rPr lang="en-US" sz="2400" dirty="0"/>
              <a:t>MST Topology</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8186751" cy="1224393"/>
          </a:xfrm>
        </p:spPr>
        <p:txBody>
          <a:bodyPr/>
          <a:lstStyle/>
          <a:p>
            <a:pPr marL="0" indent="0" algn="l" eaLnBrk="0" hangingPunct="0"/>
            <a:r>
              <a:rPr lang="en-US" sz="1600" dirty="0">
                <a:solidFill>
                  <a:srgbClr val="000000"/>
                </a:solidFill>
              </a:rPr>
              <a:t>MST maps one or multiple VLANs into one STP tree, called an MST instance (MSTI). The figure shows how the switches maintain STP topologies for four VLANs. If more VLANs were added to the environment, the switches would maintain three STP topologies if the VLANs aligned to one of the existing MSTIs.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5" name="Picture 4">
            <a:extLst>
              <a:ext uri="{FF2B5EF4-FFF2-40B4-BE49-F238E27FC236}">
                <a16:creationId xmlns:a16="http://schemas.microsoft.com/office/drawing/2014/main" id="{8680A1E1-68F2-4449-B253-BBC939DD594C}"/>
              </a:ext>
            </a:extLst>
          </p:cNvPr>
          <p:cNvPicPr>
            <a:picLocks noChangeAspect="1"/>
          </p:cNvPicPr>
          <p:nvPr/>
        </p:nvPicPr>
        <p:blipFill>
          <a:blip r:embed="rId3"/>
          <a:stretch>
            <a:fillRect/>
          </a:stretch>
        </p:blipFill>
        <p:spPr>
          <a:xfrm>
            <a:off x="1208328" y="2203394"/>
            <a:ext cx="6727343" cy="2084687"/>
          </a:xfrm>
          <a:prstGeom prst="rect">
            <a:avLst/>
          </a:prstGeom>
        </p:spPr>
      </p:pic>
    </p:spTree>
    <p:extLst>
      <p:ext uri="{BB962C8B-B14F-4D97-AF65-F5344CB8AC3E}">
        <p14:creationId xmlns:p14="http://schemas.microsoft.com/office/powerpoint/2010/main" val="383622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dirty="0"/>
            </a:br>
            <a:r>
              <a:rPr lang="en-US" sz="2400" dirty="0"/>
              <a:t>MST Region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65576" y="965433"/>
            <a:ext cx="2870683" cy="3212634"/>
          </a:xfrm>
        </p:spPr>
        <p:txBody>
          <a:bodyPr/>
          <a:lstStyle/>
          <a:p>
            <a:pPr marL="0" indent="0" algn="l" eaLnBrk="0" hangingPunct="0"/>
            <a:r>
              <a:rPr lang="en-US" sz="1600" dirty="0">
                <a:solidFill>
                  <a:srgbClr val="000000"/>
                </a:solidFill>
              </a:rPr>
              <a:t>A group of MST switches with the same high-level configuration is known as an MST region. MST incorporates mechanisms that make an MST region appear as a single virtual switch to external switches.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2" name="Picture 1">
            <a:extLst>
              <a:ext uri="{FF2B5EF4-FFF2-40B4-BE49-F238E27FC236}">
                <a16:creationId xmlns:a16="http://schemas.microsoft.com/office/drawing/2014/main" id="{9F054553-1756-9E4F-8558-33CB0B1C3F2A}"/>
              </a:ext>
            </a:extLst>
          </p:cNvPr>
          <p:cNvPicPr>
            <a:picLocks noChangeAspect="1"/>
          </p:cNvPicPr>
          <p:nvPr/>
        </p:nvPicPr>
        <p:blipFill>
          <a:blip r:embed="rId3"/>
          <a:stretch>
            <a:fillRect/>
          </a:stretch>
        </p:blipFill>
        <p:spPr>
          <a:xfrm>
            <a:off x="3590745" y="965433"/>
            <a:ext cx="4754743" cy="2415241"/>
          </a:xfrm>
          <a:prstGeom prst="rect">
            <a:avLst/>
          </a:prstGeom>
        </p:spPr>
      </p:pic>
    </p:spTree>
    <p:extLst>
      <p:ext uri="{BB962C8B-B14F-4D97-AF65-F5344CB8AC3E}">
        <p14:creationId xmlns:p14="http://schemas.microsoft.com/office/powerpoint/2010/main" val="261791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Multiple Spanning Tree Protocol</a:t>
            </a:r>
            <a:br>
              <a:rPr lang="en-US" dirty="0"/>
            </a:br>
            <a:r>
              <a:rPr lang="en-US" sz="2400" dirty="0"/>
              <a:t>MST Instances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8186751" cy="1412652"/>
          </a:xfrm>
        </p:spPr>
        <p:txBody>
          <a:bodyPr/>
          <a:lstStyle/>
          <a:p>
            <a:pPr marL="0" indent="0" algn="l" eaLnBrk="0" hangingPunct="0"/>
            <a:r>
              <a:rPr lang="en-US" sz="1600" dirty="0">
                <a:solidFill>
                  <a:srgbClr val="000000"/>
                </a:solidFill>
              </a:rPr>
              <a:t>MST uses a special instance, instance 0, called the internal spanning tree (IST). It is always the first instance and runs on all switch port interfaces in the MST region regardless of the VLANs associated with the ports. Additional information about other MSTIs is nested in the IST BPDU that is transmitted throughout the MST region. This allows MST to advertise only one set of BPDUs, which minimizes STP traffic.  </a:t>
            </a: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5" name="Picture 4">
            <a:extLst>
              <a:ext uri="{FF2B5EF4-FFF2-40B4-BE49-F238E27FC236}">
                <a16:creationId xmlns:a16="http://schemas.microsoft.com/office/drawing/2014/main" id="{8680A1E1-68F2-4449-B253-BBC939DD594C}"/>
              </a:ext>
            </a:extLst>
          </p:cNvPr>
          <p:cNvPicPr>
            <a:picLocks noChangeAspect="1"/>
          </p:cNvPicPr>
          <p:nvPr/>
        </p:nvPicPr>
        <p:blipFill>
          <a:blip r:embed="rId3"/>
          <a:stretch>
            <a:fillRect/>
          </a:stretch>
        </p:blipFill>
        <p:spPr>
          <a:xfrm>
            <a:off x="1784537" y="2391653"/>
            <a:ext cx="5574926" cy="1727573"/>
          </a:xfrm>
          <a:prstGeom prst="rect">
            <a:avLst/>
          </a:prstGeom>
        </p:spPr>
      </p:pic>
      <p:sp>
        <p:nvSpPr>
          <p:cNvPr id="2" name="TextBox 1">
            <a:extLst>
              <a:ext uri="{FF2B5EF4-FFF2-40B4-BE49-F238E27FC236}">
                <a16:creationId xmlns:a16="http://schemas.microsoft.com/office/drawing/2014/main" id="{52F16579-123C-234C-9993-4BFAFFB396C5}"/>
              </a:ext>
            </a:extLst>
          </p:cNvPr>
          <p:cNvSpPr txBox="1"/>
          <p:nvPr/>
        </p:nvSpPr>
        <p:spPr>
          <a:xfrm>
            <a:off x="1870364" y="4288081"/>
            <a:ext cx="6475124" cy="338554"/>
          </a:xfrm>
          <a:prstGeom prst="rect">
            <a:avLst/>
          </a:prstGeom>
          <a:noFill/>
        </p:spPr>
        <p:txBody>
          <a:bodyPr wrap="square" rtlCol="0">
            <a:spAutoFit/>
          </a:bodyPr>
          <a:lstStyle/>
          <a:p>
            <a:r>
              <a:rPr lang="en-US" sz="1600" b="1" dirty="0"/>
              <a:t>Note</a:t>
            </a:r>
            <a:r>
              <a:rPr lang="en-US" sz="1600" dirty="0"/>
              <a:t>: Up to 16 MST instances are supported by default. </a:t>
            </a:r>
          </a:p>
        </p:txBody>
      </p:sp>
    </p:spTree>
    <p:extLst>
      <p:ext uri="{BB962C8B-B14F-4D97-AF65-F5344CB8AC3E}">
        <p14:creationId xmlns:p14="http://schemas.microsoft.com/office/powerpoint/2010/main" val="7358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601980"/>
          </a:xfrm>
        </p:spPr>
        <p:txBody>
          <a:bodyPr/>
          <a:lstStyle/>
          <a:p>
            <a:r>
              <a:rPr lang="en-US" sz="1600" dirty="0"/>
              <a:t>Multiple Spanning Tree Protocol</a:t>
            </a:r>
            <a:br>
              <a:rPr lang="en-US" sz="1600" dirty="0"/>
            </a:br>
            <a:r>
              <a:rPr lang="en-US" sz="2400" dirty="0"/>
              <a:t>MST Configuration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07968" y="601981"/>
            <a:ext cx="8554092" cy="4076383"/>
          </a:xfrm>
        </p:spPr>
        <p:txBody>
          <a:bodyPr/>
          <a:lstStyle/>
          <a:p>
            <a:pPr algn="l" eaLnBrk="0" hangingPunct="0"/>
            <a:r>
              <a:rPr lang="en-US" sz="1600" dirty="0">
                <a:solidFill>
                  <a:srgbClr val="000000"/>
                </a:solidFill>
              </a:rPr>
              <a:t>The following steps are used to configure MST:</a:t>
            </a:r>
          </a:p>
          <a:p>
            <a:pPr algn="l" eaLnBrk="0" hangingPunct="0"/>
            <a:endParaRPr lang="en-US" sz="1600" dirty="0">
              <a:solidFill>
                <a:srgbClr val="000000"/>
              </a:solidFill>
            </a:endParaRPr>
          </a:p>
          <a:p>
            <a:pPr algn="l" eaLnBrk="0" hangingPunct="0"/>
            <a:r>
              <a:rPr lang="en-US" sz="1600" b="1" dirty="0">
                <a:solidFill>
                  <a:srgbClr val="000000"/>
                </a:solidFill>
              </a:rPr>
              <a:t>Step 1. </a:t>
            </a:r>
            <a:r>
              <a:rPr lang="en-US" sz="1500" dirty="0">
                <a:solidFill>
                  <a:srgbClr val="000000"/>
                </a:solidFill>
              </a:rPr>
              <a:t>Define MST as the spanning tree protocol with the command </a:t>
            </a:r>
            <a:r>
              <a:rPr lang="en-US" sz="1500" b="1" dirty="0">
                <a:solidFill>
                  <a:srgbClr val="000000"/>
                </a:solidFill>
              </a:rPr>
              <a:t>spanning-tree mode mst</a:t>
            </a:r>
          </a:p>
          <a:p>
            <a:pPr algn="l" eaLnBrk="0" hangingPunct="0"/>
            <a:r>
              <a:rPr lang="en-US" sz="1600" b="1" dirty="0">
                <a:solidFill>
                  <a:srgbClr val="000000"/>
                </a:solidFill>
              </a:rPr>
              <a:t>Step 2. </a:t>
            </a:r>
            <a:r>
              <a:rPr lang="en-US" sz="1500" dirty="0">
                <a:solidFill>
                  <a:srgbClr val="000000"/>
                </a:solidFill>
              </a:rPr>
              <a:t>(Optional) Define MST instance priority, using one of two methods:</a:t>
            </a:r>
          </a:p>
          <a:p>
            <a:pPr marL="863916" lvl="5" indent="-285750" eaLnBrk="0" hangingPunct="0"/>
            <a:r>
              <a:rPr lang="en-US" sz="1500" b="1" dirty="0">
                <a:solidFill>
                  <a:srgbClr val="000000"/>
                </a:solidFill>
              </a:rPr>
              <a:t>spanning-tree mode mst </a:t>
            </a:r>
            <a:r>
              <a:rPr lang="en-US" sz="1500" i="1" dirty="0">
                <a:solidFill>
                  <a:srgbClr val="000000"/>
                </a:solidFill>
              </a:rPr>
              <a:t>instance-number </a:t>
            </a:r>
            <a:r>
              <a:rPr lang="en-US" sz="1500" b="1" dirty="0">
                <a:solidFill>
                  <a:srgbClr val="000000"/>
                </a:solidFill>
              </a:rPr>
              <a:t>priority</a:t>
            </a:r>
            <a:r>
              <a:rPr lang="en-US" sz="1500" i="1" dirty="0">
                <a:solidFill>
                  <a:srgbClr val="000000"/>
                </a:solidFill>
              </a:rPr>
              <a:t> priority</a:t>
            </a:r>
          </a:p>
          <a:p>
            <a:pPr marL="863916" lvl="5" indent="-285750" eaLnBrk="0" hangingPunct="0"/>
            <a:r>
              <a:rPr lang="en-US" sz="1500" b="1" dirty="0">
                <a:solidFill>
                  <a:srgbClr val="000000"/>
                </a:solidFill>
              </a:rPr>
              <a:t>spanning-tree mode mst </a:t>
            </a:r>
            <a:r>
              <a:rPr lang="en-US" sz="1500" i="1" dirty="0">
                <a:solidFill>
                  <a:srgbClr val="000000"/>
                </a:solidFill>
              </a:rPr>
              <a:t>instance-number </a:t>
            </a:r>
            <a:r>
              <a:rPr lang="en-US" sz="1500" b="1" dirty="0">
                <a:solidFill>
                  <a:srgbClr val="000000"/>
                </a:solidFill>
              </a:rPr>
              <a:t>root {primary | secondary} [diameter </a:t>
            </a:r>
            <a:r>
              <a:rPr lang="en-US" sz="1500" i="1" dirty="0">
                <a:solidFill>
                  <a:srgbClr val="000000"/>
                </a:solidFill>
              </a:rPr>
              <a:t>diameter</a:t>
            </a:r>
            <a:r>
              <a:rPr lang="en-US" sz="1500" b="1" i="1" dirty="0">
                <a:solidFill>
                  <a:srgbClr val="000000"/>
                </a:solidFill>
              </a:rPr>
              <a:t>]</a:t>
            </a:r>
          </a:p>
          <a:p>
            <a:pPr marL="578166" lvl="5" indent="0" eaLnBrk="0" hangingPunct="0">
              <a:buNone/>
            </a:pPr>
            <a:r>
              <a:rPr lang="en-US" sz="1500" dirty="0">
                <a:solidFill>
                  <a:srgbClr val="000000"/>
                </a:solidFill>
              </a:rPr>
              <a:t>(</a:t>
            </a:r>
            <a:r>
              <a:rPr lang="en-US" sz="1500" b="1" dirty="0">
                <a:solidFill>
                  <a:srgbClr val="000000"/>
                </a:solidFill>
              </a:rPr>
              <a:t>Note</a:t>
            </a:r>
            <a:r>
              <a:rPr lang="en-US" sz="1500" dirty="0">
                <a:solidFill>
                  <a:srgbClr val="000000"/>
                </a:solidFill>
              </a:rPr>
              <a:t>: Priority is a value between 0 and 61,440 in increments of 4096. The primary keyword sets the priority to 24,576 and the secondary keyword sets the priority to 28,672.)</a:t>
            </a:r>
          </a:p>
          <a:p>
            <a:pPr algn="l" eaLnBrk="0" hangingPunct="0"/>
            <a:r>
              <a:rPr lang="en-US" sz="1600" b="1" dirty="0">
                <a:solidFill>
                  <a:srgbClr val="000000"/>
                </a:solidFill>
              </a:rPr>
              <a:t>Step 3. </a:t>
            </a:r>
            <a:r>
              <a:rPr lang="en-US" sz="1500" dirty="0">
                <a:solidFill>
                  <a:srgbClr val="000000"/>
                </a:solidFill>
              </a:rPr>
              <a:t>Associate VLANs to an MST instance. By default, all VLANs are associated</a:t>
            </a:r>
            <a:br>
              <a:rPr lang="en-US" sz="1500" dirty="0">
                <a:solidFill>
                  <a:srgbClr val="000000"/>
                </a:solidFill>
              </a:rPr>
            </a:br>
            <a:r>
              <a:rPr lang="en-US" sz="1500" dirty="0">
                <a:solidFill>
                  <a:srgbClr val="000000"/>
                </a:solidFill>
              </a:rPr>
              <a:t>	to the MST 0 instance. The MST configuration sub-mode must be entered with the command 	</a:t>
            </a:r>
            <a:r>
              <a:rPr lang="en-US" sz="1500" b="1" dirty="0">
                <a:solidFill>
                  <a:srgbClr val="000000"/>
                </a:solidFill>
              </a:rPr>
              <a:t>spanning-tree mst configuration</a:t>
            </a:r>
            <a:r>
              <a:rPr lang="en-US" sz="1500" dirty="0">
                <a:solidFill>
                  <a:srgbClr val="000000"/>
                </a:solidFill>
              </a:rPr>
              <a:t>. Then the VLANs are assigned to a different MST instance 	with the command </a:t>
            </a:r>
            <a:r>
              <a:rPr lang="en-US" sz="1500" b="1" dirty="0">
                <a:solidFill>
                  <a:srgbClr val="000000"/>
                </a:solidFill>
              </a:rPr>
              <a:t>instance </a:t>
            </a:r>
            <a:r>
              <a:rPr lang="en-US" sz="1500" dirty="0">
                <a:solidFill>
                  <a:srgbClr val="000000"/>
                </a:solidFill>
              </a:rPr>
              <a:t>instance-number </a:t>
            </a:r>
            <a:r>
              <a:rPr lang="en-US" sz="1500" b="1" dirty="0">
                <a:solidFill>
                  <a:srgbClr val="000000"/>
                </a:solidFill>
              </a:rPr>
              <a:t>vlan </a:t>
            </a:r>
            <a:r>
              <a:rPr lang="en-US" sz="1500" dirty="0">
                <a:solidFill>
                  <a:srgbClr val="000000"/>
                </a:solidFill>
              </a:rPr>
              <a:t>vlan-id. </a:t>
            </a:r>
            <a:endParaRPr lang="en-US" sz="1500" b="1" dirty="0">
              <a:solidFill>
                <a:srgbClr val="000000"/>
              </a:solidFill>
            </a:endParaRPr>
          </a:p>
          <a:p>
            <a:pPr marL="73085" lvl="1" indent="0" eaLnBrk="0" hangingPunct="0">
              <a:buNone/>
            </a:pPr>
            <a:endParaRPr lang="en-US" sz="1200" dirty="0">
              <a:solidFill>
                <a:srgbClr val="000000"/>
              </a:solidFill>
            </a:endParaRPr>
          </a:p>
          <a:p>
            <a:pPr marL="0" indent="0" eaLnBrk="0" hangingPunct="0"/>
            <a:r>
              <a:rPr lang="en-US" sz="1200" dirty="0">
                <a:solidFill>
                  <a:srgbClr val="000000"/>
                </a:solidFill>
              </a:rPr>
              <a:t>		</a:t>
            </a:r>
          </a:p>
          <a:p>
            <a:pPr marL="285750" lvl="0" indent="-285750" algn="l" eaLnBrk="0" hangingPunct="0">
              <a:buFont typeface="Arial" panose="020B0604020202020204" pitchFamily="34" charset="0"/>
              <a:buChar char="•"/>
            </a:pPr>
            <a:endParaRPr lang="en-US" sz="1200" dirty="0">
              <a:solidFill>
                <a:srgbClr val="000000"/>
              </a:solidFill>
            </a:endParaRPr>
          </a:p>
          <a:p>
            <a:pPr marL="0" lvl="0" indent="0" algn="l" eaLnBrk="0" hangingPunct="0"/>
            <a:endParaRPr lang="en-US" sz="1600" dirty="0">
              <a:solidFill>
                <a:schemeClr val="tx1">
                  <a:lumMod val="50000"/>
                </a:schemeClr>
              </a:solidFill>
            </a:endParaRPr>
          </a:p>
        </p:txBody>
      </p:sp>
    </p:spTree>
    <p:extLst>
      <p:ext uri="{BB962C8B-B14F-4D97-AF65-F5344CB8AC3E}">
        <p14:creationId xmlns:p14="http://schemas.microsoft.com/office/powerpoint/2010/main" val="2749295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5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17305</TotalTime>
  <Words>1610</Words>
  <Application>Microsoft Office PowerPoint</Application>
  <PresentationFormat>On-screen Show (16:9)</PresentationFormat>
  <Paragraphs>148</Paragraphs>
  <Slides>25</Slides>
  <Notes>25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CiscoSans ExtraLight</vt:lpstr>
      <vt:lpstr>Wingdings</vt:lpstr>
      <vt:lpstr>Default Theme</vt:lpstr>
      <vt:lpstr>Chapter 4: Multiple Spanning Tree Protocol</vt:lpstr>
      <vt:lpstr>Chapter 4 Content</vt:lpstr>
      <vt:lpstr>Multiple Spanning Tree Protocol</vt:lpstr>
      <vt:lpstr>Multiple Spanning Tree Protocol CST Topology</vt:lpstr>
      <vt:lpstr>Multiple Spanning Tree Protocol PVST Topologies</vt:lpstr>
      <vt:lpstr>Multiple Spanning Tree Protocol MST Topology</vt:lpstr>
      <vt:lpstr>Multiple Spanning Tree Protocol MST Region</vt:lpstr>
      <vt:lpstr>Multiple Spanning Tree Protocol MST Instances</vt:lpstr>
      <vt:lpstr>Multiple Spanning Tree Protocol MST Configuration</vt:lpstr>
      <vt:lpstr>Multiple Spanning Tree Protocol MST Configuration (Cont.)</vt:lpstr>
      <vt:lpstr>Multiple Spanning Tree Protocol MST Verification</vt:lpstr>
      <vt:lpstr>Multiple Spanning Tree Protocol MST Tuning</vt:lpstr>
      <vt:lpstr>Multiple Spanning Tree Protocol MST Tuning (Cont.)</vt:lpstr>
      <vt:lpstr>Multiple Spanning Tree Protocol Common MST Misconfigurations</vt:lpstr>
      <vt:lpstr>Multiple Spanning Tree Protocol VLAN Assignment to IST</vt:lpstr>
      <vt:lpstr>Multiple Spanning Tree Protocol Trunk Link Pruning</vt:lpstr>
      <vt:lpstr>Multiple Spanning Tree Protocol MST Region Boundary</vt:lpstr>
      <vt:lpstr>Multiple Spanning Tree Protocol MST Region Design Considerations</vt:lpstr>
      <vt:lpstr>Multiple Spanning Tree Protocol MST Region as the Root Bridge</vt:lpstr>
      <vt:lpstr>Multiple Spanning Tree Protocol MST Region Not a Root Bridge for Any VLAN</vt:lpstr>
      <vt:lpstr>Prepare for the Exam</vt:lpstr>
      <vt:lpstr>Prepare for the Exam Key Topics for Chapter 4</vt:lpstr>
      <vt:lpstr>Prepare for the Exam Key Terms for Chapter 4</vt:lpstr>
      <vt:lpstr>Prepare for the Exam Command Reference for Chapter 4</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Jane Gibbons -X (jagibbon - UNICON INC at Cisco)</cp:lastModifiedBy>
  <cp:revision>610</cp:revision>
  <dcterms:created xsi:type="dcterms:W3CDTF">2019-10-18T06:21:22Z</dcterms:created>
  <dcterms:modified xsi:type="dcterms:W3CDTF">2020-02-07T20:50:23Z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